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73" r:id="rId3"/>
    <p:sldId id="264" r:id="rId4"/>
    <p:sldId id="292" r:id="rId5"/>
    <p:sldId id="279" r:id="rId6"/>
    <p:sldId id="280" r:id="rId7"/>
    <p:sldId id="281" r:id="rId8"/>
    <p:sldId id="282" r:id="rId9"/>
    <p:sldId id="283" r:id="rId10"/>
    <p:sldId id="278" r:id="rId11"/>
    <p:sldId id="257" r:id="rId12"/>
    <p:sldId id="272" r:id="rId13"/>
    <p:sldId id="293" r:id="rId14"/>
    <p:sldId id="284" r:id="rId15"/>
    <p:sldId id="285" r:id="rId16"/>
    <p:sldId id="286" r:id="rId17"/>
    <p:sldId id="287" r:id="rId18"/>
    <p:sldId id="288" r:id="rId19"/>
    <p:sldId id="289" r:id="rId20"/>
    <p:sldId id="298" r:id="rId21"/>
    <p:sldId id="269" r:id="rId22"/>
    <p:sldId id="294" r:id="rId23"/>
    <p:sldId id="296" r:id="rId24"/>
    <p:sldId id="295" r:id="rId25"/>
    <p:sldId id="302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E3A"/>
    <a:srgbClr val="42596C"/>
    <a:srgbClr val="1C355E"/>
    <a:srgbClr val="5A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30" autoAdjust="0"/>
  </p:normalViewPr>
  <p:slideViewPr>
    <p:cSldViewPr snapToGrid="0">
      <p:cViewPr varScale="1">
        <p:scale>
          <a:sx n="104" d="100"/>
          <a:sy n="104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B9EC-FB21-43EA-A881-C2AAABDDA5E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499E493-9191-415C-9EF3-5387BC22B222}">
      <dgm:prSet phldrT="[Text]"/>
      <dgm:spPr>
        <a:solidFill>
          <a:srgbClr val="42596C"/>
        </a:solidFill>
      </dgm:spPr>
      <dgm:t>
        <a:bodyPr/>
        <a:lstStyle/>
        <a:p>
          <a:r>
            <a:rPr lang="en-US" dirty="0"/>
            <a:t>Educate</a:t>
          </a:r>
        </a:p>
      </dgm:t>
    </dgm:pt>
    <dgm:pt modelId="{55899F0A-F8C3-4234-AAE4-76D2299794C3}" type="parTrans" cxnId="{9BD3D661-EEF8-4D39-8306-F811578E5B1C}">
      <dgm:prSet/>
      <dgm:spPr/>
      <dgm:t>
        <a:bodyPr/>
        <a:lstStyle/>
        <a:p>
          <a:endParaRPr lang="en-US"/>
        </a:p>
      </dgm:t>
    </dgm:pt>
    <dgm:pt modelId="{A97529C3-AC4D-4BAF-AF06-F6388C3701CD}" type="sibTrans" cxnId="{9BD3D661-EEF8-4D39-8306-F811578E5B1C}">
      <dgm:prSet/>
      <dgm:spPr/>
      <dgm:t>
        <a:bodyPr/>
        <a:lstStyle/>
        <a:p>
          <a:endParaRPr lang="en-US"/>
        </a:p>
      </dgm:t>
    </dgm:pt>
    <dgm:pt modelId="{DBCB6BE5-C4EC-4533-906A-3F74CB760203}" type="pres">
      <dgm:prSet presAssocID="{300FB9EC-FB21-43EA-A881-C2AAABDDA5E6}" presName="Name0" presStyleCnt="0">
        <dgm:presLayoutVars>
          <dgm:dir/>
          <dgm:animLvl val="lvl"/>
          <dgm:resizeHandles val="exact"/>
        </dgm:presLayoutVars>
      </dgm:prSet>
      <dgm:spPr/>
    </dgm:pt>
    <dgm:pt modelId="{5EB0DF67-0BB1-4197-BD22-4AEAE5F0A697}" type="pres">
      <dgm:prSet presAssocID="{B499E493-9191-415C-9EF3-5387BC22B222}" presName="parTxOnly" presStyleLbl="node1" presStyleIdx="0" presStyleCnt="1" custLinFactNeighborX="-19568">
        <dgm:presLayoutVars>
          <dgm:chMax val="0"/>
          <dgm:chPref val="0"/>
          <dgm:bulletEnabled val="1"/>
        </dgm:presLayoutVars>
      </dgm:prSet>
      <dgm:spPr/>
    </dgm:pt>
  </dgm:ptLst>
  <dgm:cxnLst>
    <dgm:cxn modelId="{9BD3D661-EEF8-4D39-8306-F811578E5B1C}" srcId="{300FB9EC-FB21-43EA-A881-C2AAABDDA5E6}" destId="{B499E493-9191-415C-9EF3-5387BC22B222}" srcOrd="0" destOrd="0" parTransId="{55899F0A-F8C3-4234-AAE4-76D2299794C3}" sibTransId="{A97529C3-AC4D-4BAF-AF06-F6388C3701CD}"/>
    <dgm:cxn modelId="{D116EA42-53DC-4011-8367-948BC61E4A81}" type="presOf" srcId="{300FB9EC-FB21-43EA-A881-C2AAABDDA5E6}" destId="{DBCB6BE5-C4EC-4533-906A-3F74CB760203}" srcOrd="0" destOrd="0" presId="urn:microsoft.com/office/officeart/2005/8/layout/chevron1"/>
    <dgm:cxn modelId="{54862DD7-8E5E-4BA7-897D-2A0D06B9FC11}" type="presOf" srcId="{B499E493-9191-415C-9EF3-5387BC22B222}" destId="{5EB0DF67-0BB1-4197-BD22-4AEAE5F0A697}" srcOrd="0" destOrd="0" presId="urn:microsoft.com/office/officeart/2005/8/layout/chevron1"/>
    <dgm:cxn modelId="{FA022FD2-B5C0-4C9F-9BFA-72C7320CED02}" type="presParOf" srcId="{DBCB6BE5-C4EC-4533-906A-3F74CB760203}" destId="{5EB0DF67-0BB1-4197-BD22-4AEAE5F0A69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FB9EC-FB21-43EA-A881-C2AAABDDA5E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499E493-9191-415C-9EF3-5387BC22B222}">
      <dgm:prSet phldrT="[Text]"/>
      <dgm:spPr>
        <a:solidFill>
          <a:srgbClr val="42596C"/>
        </a:solidFill>
      </dgm:spPr>
      <dgm:t>
        <a:bodyPr/>
        <a:lstStyle/>
        <a:p>
          <a:r>
            <a:rPr lang="en-US" dirty="0"/>
            <a:t>Decide to Test</a:t>
          </a:r>
        </a:p>
      </dgm:t>
    </dgm:pt>
    <dgm:pt modelId="{55899F0A-F8C3-4234-AAE4-76D2299794C3}" type="parTrans" cxnId="{9BD3D661-EEF8-4D39-8306-F811578E5B1C}">
      <dgm:prSet/>
      <dgm:spPr/>
      <dgm:t>
        <a:bodyPr/>
        <a:lstStyle/>
        <a:p>
          <a:endParaRPr lang="en-US"/>
        </a:p>
      </dgm:t>
    </dgm:pt>
    <dgm:pt modelId="{A97529C3-AC4D-4BAF-AF06-F6388C3701CD}" type="sibTrans" cxnId="{9BD3D661-EEF8-4D39-8306-F811578E5B1C}">
      <dgm:prSet/>
      <dgm:spPr/>
      <dgm:t>
        <a:bodyPr/>
        <a:lstStyle/>
        <a:p>
          <a:endParaRPr lang="en-US"/>
        </a:p>
      </dgm:t>
    </dgm:pt>
    <dgm:pt modelId="{DBCB6BE5-C4EC-4533-906A-3F74CB760203}" type="pres">
      <dgm:prSet presAssocID="{300FB9EC-FB21-43EA-A881-C2AAABDDA5E6}" presName="Name0" presStyleCnt="0">
        <dgm:presLayoutVars>
          <dgm:dir/>
          <dgm:animLvl val="lvl"/>
          <dgm:resizeHandles val="exact"/>
        </dgm:presLayoutVars>
      </dgm:prSet>
      <dgm:spPr/>
    </dgm:pt>
    <dgm:pt modelId="{5EB0DF67-0BB1-4197-BD22-4AEAE5F0A697}" type="pres">
      <dgm:prSet presAssocID="{B499E493-9191-415C-9EF3-5387BC22B222}" presName="parTxOnly" presStyleLbl="node1" presStyleIdx="0" presStyleCnt="1" custLinFactX="21694" custLinFactNeighborX="100000" custLinFactNeighborY="-44387">
        <dgm:presLayoutVars>
          <dgm:chMax val="0"/>
          <dgm:chPref val="0"/>
          <dgm:bulletEnabled val="1"/>
        </dgm:presLayoutVars>
      </dgm:prSet>
      <dgm:spPr/>
    </dgm:pt>
  </dgm:ptLst>
  <dgm:cxnLst>
    <dgm:cxn modelId="{9BD3D661-EEF8-4D39-8306-F811578E5B1C}" srcId="{300FB9EC-FB21-43EA-A881-C2AAABDDA5E6}" destId="{B499E493-9191-415C-9EF3-5387BC22B222}" srcOrd="0" destOrd="0" parTransId="{55899F0A-F8C3-4234-AAE4-76D2299794C3}" sibTransId="{A97529C3-AC4D-4BAF-AF06-F6388C3701CD}"/>
    <dgm:cxn modelId="{D116EA42-53DC-4011-8367-948BC61E4A81}" type="presOf" srcId="{300FB9EC-FB21-43EA-A881-C2AAABDDA5E6}" destId="{DBCB6BE5-C4EC-4533-906A-3F74CB760203}" srcOrd="0" destOrd="0" presId="urn:microsoft.com/office/officeart/2005/8/layout/chevron1"/>
    <dgm:cxn modelId="{54862DD7-8E5E-4BA7-897D-2A0D06B9FC11}" type="presOf" srcId="{B499E493-9191-415C-9EF3-5387BC22B222}" destId="{5EB0DF67-0BB1-4197-BD22-4AEAE5F0A697}" srcOrd="0" destOrd="0" presId="urn:microsoft.com/office/officeart/2005/8/layout/chevron1"/>
    <dgm:cxn modelId="{FA022FD2-B5C0-4C9F-9BFA-72C7320CED02}" type="presParOf" srcId="{DBCB6BE5-C4EC-4533-906A-3F74CB760203}" destId="{5EB0DF67-0BB1-4197-BD22-4AEAE5F0A69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0FB9EC-FB21-43EA-A881-C2AAABDDA5E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499E493-9191-415C-9EF3-5387BC22B222}">
      <dgm:prSet phldrT="[Text]"/>
      <dgm:spPr>
        <a:solidFill>
          <a:srgbClr val="42596C"/>
        </a:solidFill>
      </dgm:spPr>
      <dgm:t>
        <a:bodyPr/>
        <a:lstStyle/>
        <a:p>
          <a:r>
            <a:rPr lang="en-US" dirty="0"/>
            <a:t>Connect</a:t>
          </a:r>
        </a:p>
      </dgm:t>
    </dgm:pt>
    <dgm:pt modelId="{55899F0A-F8C3-4234-AAE4-76D2299794C3}" type="parTrans" cxnId="{9BD3D661-EEF8-4D39-8306-F811578E5B1C}">
      <dgm:prSet/>
      <dgm:spPr/>
      <dgm:t>
        <a:bodyPr/>
        <a:lstStyle/>
        <a:p>
          <a:endParaRPr lang="en-US"/>
        </a:p>
      </dgm:t>
    </dgm:pt>
    <dgm:pt modelId="{A97529C3-AC4D-4BAF-AF06-F6388C3701CD}" type="sibTrans" cxnId="{9BD3D661-EEF8-4D39-8306-F811578E5B1C}">
      <dgm:prSet/>
      <dgm:spPr/>
      <dgm:t>
        <a:bodyPr/>
        <a:lstStyle/>
        <a:p>
          <a:endParaRPr lang="en-US"/>
        </a:p>
      </dgm:t>
    </dgm:pt>
    <dgm:pt modelId="{DBCB6BE5-C4EC-4533-906A-3F74CB760203}" type="pres">
      <dgm:prSet presAssocID="{300FB9EC-FB21-43EA-A881-C2AAABDDA5E6}" presName="Name0" presStyleCnt="0">
        <dgm:presLayoutVars>
          <dgm:dir/>
          <dgm:animLvl val="lvl"/>
          <dgm:resizeHandles val="exact"/>
        </dgm:presLayoutVars>
      </dgm:prSet>
      <dgm:spPr/>
    </dgm:pt>
    <dgm:pt modelId="{5EB0DF67-0BB1-4197-BD22-4AEAE5F0A697}" type="pres">
      <dgm:prSet presAssocID="{B499E493-9191-415C-9EF3-5387BC22B222}" presName="parTxOnly" presStyleLbl="node1" presStyleIdx="0" presStyleCnt="1" custLinFactX="21694" custLinFactNeighborX="100000" custLinFactNeighborY="-44387">
        <dgm:presLayoutVars>
          <dgm:chMax val="0"/>
          <dgm:chPref val="0"/>
          <dgm:bulletEnabled val="1"/>
        </dgm:presLayoutVars>
      </dgm:prSet>
      <dgm:spPr/>
    </dgm:pt>
  </dgm:ptLst>
  <dgm:cxnLst>
    <dgm:cxn modelId="{9BD3D661-EEF8-4D39-8306-F811578E5B1C}" srcId="{300FB9EC-FB21-43EA-A881-C2AAABDDA5E6}" destId="{B499E493-9191-415C-9EF3-5387BC22B222}" srcOrd="0" destOrd="0" parTransId="{55899F0A-F8C3-4234-AAE4-76D2299794C3}" sibTransId="{A97529C3-AC4D-4BAF-AF06-F6388C3701CD}"/>
    <dgm:cxn modelId="{D116EA42-53DC-4011-8367-948BC61E4A81}" type="presOf" srcId="{300FB9EC-FB21-43EA-A881-C2AAABDDA5E6}" destId="{DBCB6BE5-C4EC-4533-906A-3F74CB760203}" srcOrd="0" destOrd="0" presId="urn:microsoft.com/office/officeart/2005/8/layout/chevron1"/>
    <dgm:cxn modelId="{54862DD7-8E5E-4BA7-897D-2A0D06B9FC11}" type="presOf" srcId="{B499E493-9191-415C-9EF3-5387BC22B222}" destId="{5EB0DF67-0BB1-4197-BD22-4AEAE5F0A697}" srcOrd="0" destOrd="0" presId="urn:microsoft.com/office/officeart/2005/8/layout/chevron1"/>
    <dgm:cxn modelId="{FA022FD2-B5C0-4C9F-9BFA-72C7320CED02}" type="presParOf" srcId="{DBCB6BE5-C4EC-4533-906A-3F74CB760203}" destId="{5EB0DF67-0BB1-4197-BD22-4AEAE5F0A69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0DF67-0BB1-4197-BD22-4AEAE5F0A697}">
      <dsp:nvSpPr>
        <dsp:cNvPr id="0" name=""/>
        <dsp:cNvSpPr/>
      </dsp:nvSpPr>
      <dsp:spPr>
        <a:xfrm>
          <a:off x="0" y="0"/>
          <a:ext cx="3155739" cy="435364"/>
        </a:xfrm>
        <a:prstGeom prst="chevron">
          <a:avLst/>
        </a:prstGeom>
        <a:solidFill>
          <a:srgbClr val="4259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Educate</a:t>
          </a:r>
        </a:p>
      </dsp:txBody>
      <dsp:txXfrm>
        <a:off x="217682" y="0"/>
        <a:ext cx="2720375" cy="435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0DF67-0BB1-4197-BD22-4AEAE5F0A697}">
      <dsp:nvSpPr>
        <dsp:cNvPr id="0" name=""/>
        <dsp:cNvSpPr/>
      </dsp:nvSpPr>
      <dsp:spPr>
        <a:xfrm>
          <a:off x="3084" y="0"/>
          <a:ext cx="3155739" cy="435364"/>
        </a:xfrm>
        <a:prstGeom prst="chevron">
          <a:avLst/>
        </a:prstGeom>
        <a:solidFill>
          <a:srgbClr val="4259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Decide to Test</a:t>
          </a:r>
        </a:p>
      </dsp:txBody>
      <dsp:txXfrm>
        <a:off x="220766" y="0"/>
        <a:ext cx="2720375" cy="435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0DF67-0BB1-4197-BD22-4AEAE5F0A697}">
      <dsp:nvSpPr>
        <dsp:cNvPr id="0" name=""/>
        <dsp:cNvSpPr/>
      </dsp:nvSpPr>
      <dsp:spPr>
        <a:xfrm>
          <a:off x="3084" y="0"/>
          <a:ext cx="3155739" cy="435364"/>
        </a:xfrm>
        <a:prstGeom prst="chevron">
          <a:avLst/>
        </a:prstGeom>
        <a:solidFill>
          <a:srgbClr val="4259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Connect</a:t>
          </a:r>
        </a:p>
      </dsp:txBody>
      <dsp:txXfrm>
        <a:off x="220766" y="0"/>
        <a:ext cx="2720375" cy="43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041A-9180-4DC7-9595-2DDF400E8A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CA3A-1523-48BF-AA77-BD19B5FB2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3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3CA3A-1523-48BF-AA77-BD19B5FB2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7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uses a mathematical model developed by MIT’s Institute for Data Systems and Society and CIMIT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determine how often people in organizations like schools, office, or manufacturing plants need to be tested in order to reduce the chances of a COVID-19 outbreak.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calculator highlights that how improving mitigation measures will reduce the risk of an outbreak.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Adjusting the inputs will show how increasing vaccination levels, improving mask policies, implementing co-</a:t>
            </a:r>
            <a:r>
              <a:rPr lang="en-US" sz="3200" dirty="0" err="1"/>
              <a:t>horting</a:t>
            </a:r>
            <a:r>
              <a:rPr lang="en-US" sz="3200" dirty="0"/>
              <a:t>, and keeping track of close contacts will affect your need for testing and costs.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3CA3A-1523-48BF-AA77-BD19B5FB23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3CA3A-1523-48BF-AA77-BD19B5FB23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1A78-51F8-4EA8-B631-E7678F30D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B5FCC-9ECD-4995-93DF-142AEF37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5018-8B3D-47FB-9748-1EF7F69D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2B33-DC1C-4BC5-AC9E-897C839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D915-8418-4AA2-AF65-957E8229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34E5-AC56-4E8C-8214-A88F49DF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2D4A-DD09-4B4A-BC7E-B72C4272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23A3-FF6D-409E-A1CE-79ECB8DA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B60B-0FEE-466C-8456-15907E03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19671-EC2A-43C1-A806-E4248472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79FBC-9CD0-4389-8AC2-B335EDF77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392CB-2829-4D22-BAD2-564EEB566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7272-3FF9-4722-B680-251B2496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9BF6-54B5-4EC1-9C3E-17E1853C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C776-17B6-4A7F-9BDA-03169D9A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FBC7-2E40-48C5-A0CA-5B2BA2A8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DC59-DA0E-43D9-813E-B489D6E84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4DE65-D598-4735-88F1-70876417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D6F2-EC74-49CC-82D1-1EFBB877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90BE-5FFC-4583-BF9B-12E4A032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4E93-3AFC-4E32-8F99-CA3567C6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6A6CB-A359-49B9-94AC-BCB5DEE68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9C791-30B4-4082-B0AB-8DC69EA6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7582-5EF1-4431-A509-6289E61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29B5-6D10-46F1-9415-3DAA46D0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2452-1013-4D58-82BC-3AE07645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0C8B-F0C6-437F-97E1-4C11F806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483C1-419A-4186-8F9D-FAAAEB26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2B47C-4123-4286-B614-41DD3834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428B2-4FD7-4551-B72B-C8A0727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7688E-F115-48A8-9EB4-9F966D3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D21F-42AC-48CD-A475-C1E6593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5A5FD-CE39-4DDD-B13F-EE9B1F2B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0A6B6-64C6-4A4C-8C6A-DAB136B2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20BB0-B13F-4B4D-AA13-22B1E3862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DF152-B0B8-4253-8B70-75DFCEFDE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0A141-56E9-49C9-9BD0-5E768D77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E2DD7-5C00-4798-AF1D-BDA03EE2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A97EB-01EA-4F7E-8424-BD064D62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DFE3-08C9-4F07-BEA1-07DB8011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363C0-BEE8-4721-B3A6-18A6660D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49555-5636-46D9-AF30-C1BEAD30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881B1-E2BD-4D38-AFAA-FDF394F3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9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627D1-7D86-44AC-A963-F5193642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723C4-1949-474B-94EE-023ECB4E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BCD15-8F75-40B8-82C0-8C5CBA30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4A0C-608C-47E2-941A-D48049C9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37B5-5965-4BE4-8EC8-4C755693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58475-D156-4033-BE9C-D30200753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CCCBF-0439-417D-96B0-205AD286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EA12F-55A7-4B05-A749-E8D369A7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219DB-75B7-441F-A3D9-8C271E14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539F-0777-4473-8AD8-9FD7525B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A968B-1642-4546-A6F9-C92A6D5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92230-AA32-4F83-9F5C-3547FE62D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21B8B-0944-4B18-B5FA-A2A3A2A8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837F0-3EA9-4E63-B6D5-7068A923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08FA2-C312-4E00-88B3-E86E1BB5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0C704-CAFA-4AE2-835A-45EE47EC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5AEC-C173-4CAB-AE5C-E4F606E2D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E6AF-C00E-4665-B812-EA76CCC6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0F48-3B7C-4BB5-867E-5847D61D51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6E575-6FC0-4FE5-8999-BAF1EA6D3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84862-48D9-47FC-AB80-1F644F2AC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3518-2C99-4D99-87ED-7F8009F4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7C7A-8138-4DDC-81E1-80FDF32B0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764" y="2963176"/>
            <a:ext cx="9144000" cy="130027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10E3A"/>
                </a:solidFill>
                <a:latin typeface="Georgia Pro Black" panose="02040A02050405020203" pitchFamily="18" charset="0"/>
              </a:rPr>
              <a:t>WhenToTest.org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1490C-3C29-4B2B-ADF7-58C9038F3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764" y="4263446"/>
            <a:ext cx="9144000" cy="11712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Decision Support Tools for </a:t>
            </a:r>
            <a:br>
              <a:rPr lang="en-US" sz="3200" b="1" dirty="0">
                <a:solidFill>
                  <a:srgbClr val="42596C"/>
                </a:solidFill>
                <a:latin typeface="Georgia Pro Light" panose="02040302050405020303" pitchFamily="18" charset="0"/>
              </a:rPr>
            </a:br>
            <a:r>
              <a:rPr lang="en-US" sz="3200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Individuals and Organizations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9DBC6-7FFD-4791-88A7-8333FBE9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70" y="217097"/>
            <a:ext cx="6840860" cy="294289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7E302AC3-4E0E-4C22-A5F4-3A46DAC9ED17}"/>
              </a:ext>
            </a:extLst>
          </p:cNvPr>
          <p:cNvSpPr txBox="1">
            <a:spLocks/>
          </p:cNvSpPr>
          <p:nvPr/>
        </p:nvSpPr>
        <p:spPr>
          <a:xfrm>
            <a:off x="70115" y="6550431"/>
            <a:ext cx="2146612" cy="30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eorgia Pro Light" panose="02040302050405020303" pitchFamily="18" charset="0"/>
              </a:rPr>
              <a:t>RADx Tech | March 22, 2022</a:t>
            </a:r>
          </a:p>
        </p:txBody>
      </p:sp>
    </p:spTree>
    <p:extLst>
      <p:ext uri="{BB962C8B-B14F-4D97-AF65-F5344CB8AC3E}">
        <p14:creationId xmlns:p14="http://schemas.microsoft.com/office/powerpoint/2010/main" val="57262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C93B-4421-4383-8A54-5463AF52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906"/>
            <a:ext cx="10413732" cy="49449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Support Users with the facts and tools needed to make smart decisions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42596C"/>
              </a:solidFill>
              <a:latin typeface="Georgia Pro" panose="020405020504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34909F-28E3-410E-B88A-F3AE0A7C7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27033"/>
              </p:ext>
            </p:extLst>
          </p:nvPr>
        </p:nvGraphicFramePr>
        <p:xfrm>
          <a:off x="944075" y="1976452"/>
          <a:ext cx="3158824" cy="43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F633CD5-5CF9-477F-8BA0-74F8E6439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87711"/>
              </p:ext>
            </p:extLst>
          </p:nvPr>
        </p:nvGraphicFramePr>
        <p:xfrm>
          <a:off x="4417996" y="1976452"/>
          <a:ext cx="3158824" cy="43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C173781-410B-4FD6-B9BC-37DDD660F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006514"/>
              </p:ext>
            </p:extLst>
          </p:nvPr>
        </p:nvGraphicFramePr>
        <p:xfrm>
          <a:off x="7891917" y="1952671"/>
          <a:ext cx="3158824" cy="43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1F33D-1540-4E29-B58B-08790A150876}"/>
              </a:ext>
            </a:extLst>
          </p:cNvPr>
          <p:cNvSpPr txBox="1">
            <a:spLocks/>
          </p:cNvSpPr>
          <p:nvPr/>
        </p:nvSpPr>
        <p:spPr>
          <a:xfrm>
            <a:off x="1109980" y="2629301"/>
            <a:ext cx="2639059" cy="1599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Educate on Testing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Focus on Schools and Businesses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42596C"/>
              </a:solidFill>
              <a:latin typeface="Georgia Pro" panose="020405020504050203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26C4F5-4872-4D3B-B982-327981FA12C8}"/>
              </a:ext>
            </a:extLst>
          </p:cNvPr>
          <p:cNvSpPr txBox="1">
            <a:spLocks/>
          </p:cNvSpPr>
          <p:nvPr/>
        </p:nvSpPr>
        <p:spPr>
          <a:xfrm>
            <a:off x="4187460" y="2629301"/>
            <a:ext cx="3474719" cy="25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Facilitate Decisions based on: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Mitigation Strategies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Type of Test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Testing Frequency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Costs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42596C"/>
              </a:solidFill>
              <a:latin typeface="Georgia Pro" panose="0204050205040502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0EF8D3-6065-4E31-BA16-BB813A6F61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3169" y="3972962"/>
            <a:ext cx="1047411" cy="13554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CCD504-AB0F-450E-82FE-68E1602B4D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2819" y="3972962"/>
            <a:ext cx="1059448" cy="13710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6B82294-98BA-4EE2-AC9D-6AC6F7095649}"/>
              </a:ext>
            </a:extLst>
          </p:cNvPr>
          <p:cNvSpPr txBox="1">
            <a:spLocks/>
          </p:cNvSpPr>
          <p:nvPr/>
        </p:nvSpPr>
        <p:spPr>
          <a:xfrm>
            <a:off x="7923195" y="2629301"/>
            <a:ext cx="3158825" cy="25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Connect Purchaser with Vendors &amp; Resources: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Project N95</a:t>
            </a:r>
          </a:p>
          <a:p>
            <a:pPr marL="461963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42596C"/>
                </a:solidFill>
                <a:latin typeface="Georgia Pro Light" panose="02040302050405020303" pitchFamily="18" charset="0"/>
              </a:rPr>
              <a:t>ASU Connect-To-Test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42596C"/>
              </a:solidFill>
              <a:latin typeface="Georgia Pro" panose="02040502050405020303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B9735F-14E1-42A0-8805-B4CBD218AE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67971" y="4304625"/>
            <a:ext cx="1047412" cy="1047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5BA854-B128-4855-9409-66B6428259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2E09-D977-4CE5-8CF7-D85B49EF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663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55ABF-2F22-4D5E-BD86-C2990AB90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56"/>
          <a:stretch/>
        </p:blipFill>
        <p:spPr>
          <a:xfrm>
            <a:off x="9154633" y="6086528"/>
            <a:ext cx="3037367" cy="710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5A3C8-5317-4540-8C10-5A911541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5" y="1329427"/>
            <a:ext cx="10469779" cy="40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2E09-D977-4CE5-8CF7-D85B49EF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361372"/>
            <a:ext cx="10515600" cy="69474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Model focused on Semi-Contained Communities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455BF-1F92-481A-96A5-B4321D7C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" y="1381175"/>
            <a:ext cx="12162503" cy="54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826439-D4A2-46F1-86A2-09EDFF0CE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28"/>
            <a:ext cx="12192000" cy="64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BBC0D1-71B7-4CA4-B4ED-1D12FDF5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229705" cy="689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6DAA8-8890-481A-9207-7BCF04215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79" y="2533538"/>
            <a:ext cx="8185041" cy="42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225E8-41C3-428C-AF8D-4240E0D7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141529" cy="562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01013-0E97-409A-A47C-9F5F06F60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45" y="2521496"/>
            <a:ext cx="6936509" cy="42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6D61B-E579-4566-A4BB-F64D8F5D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141530" cy="603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B150D-7D76-4DB0-B8F5-4B941E371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444" y="2286467"/>
            <a:ext cx="7059112" cy="45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C808B-950F-49D2-A9E7-98903586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141530" cy="547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DB704B-1B49-4CB6-A4C0-9AEDC2CA2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046" y="3098791"/>
            <a:ext cx="6945907" cy="26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D7FDE-7FC6-4325-B7C4-9767A704C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199655" cy="632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A6C82-AC2B-47B8-BC48-DF9670E2E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35" y="2235200"/>
            <a:ext cx="597358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91ABF-8830-4079-8AD6-6972D36A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465"/>
            <a:ext cx="10357627" cy="574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257AA-27EE-45E7-A119-164DF4069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673" y="2699310"/>
            <a:ext cx="6245714" cy="30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0DDC4A-A34B-473A-B5D9-46B71C54BFC0}"/>
              </a:ext>
            </a:extLst>
          </p:cNvPr>
          <p:cNvGrpSpPr/>
          <p:nvPr/>
        </p:nvGrpSpPr>
        <p:grpSpPr>
          <a:xfrm>
            <a:off x="1114926" y="550729"/>
            <a:ext cx="9962148" cy="5756542"/>
            <a:chOff x="1232034" y="416463"/>
            <a:chExt cx="9269129" cy="50400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57BB0D-D96F-4D7C-9960-1F6D4C7C3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4672"/>
            <a:stretch/>
          </p:blipFill>
          <p:spPr>
            <a:xfrm>
              <a:off x="1232034" y="416463"/>
              <a:ext cx="9269129" cy="8829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026D88-67A8-4A7A-BEAE-7FB101605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834"/>
            <a:stretch/>
          </p:blipFill>
          <p:spPr>
            <a:xfrm>
              <a:off x="1232034" y="1299411"/>
              <a:ext cx="9269129" cy="415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73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AB41AD5-E975-47E8-99CF-9F9F11829AE0}"/>
              </a:ext>
            </a:extLst>
          </p:cNvPr>
          <p:cNvSpPr txBox="1">
            <a:spLocks/>
          </p:cNvSpPr>
          <p:nvPr/>
        </p:nvSpPr>
        <p:spPr>
          <a:xfrm>
            <a:off x="190188" y="6481624"/>
            <a:ext cx="3024650" cy="30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eorgia Pro Light" panose="02040302050405020303" pitchFamily="18" charset="0"/>
              </a:rPr>
              <a:t>RADx Tech | March 4,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558273-CD55-45A2-A2BE-493EEEA4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8" y="68808"/>
            <a:ext cx="9046176" cy="21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FE0136-BCE6-4416-A397-75493387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5" y="2121843"/>
            <a:ext cx="5150484" cy="46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558273-CD55-45A2-A2BE-493EEEA4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8" y="68807"/>
            <a:ext cx="10985812" cy="259894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DA25AE-3FFA-465A-AE78-27DA18672832}"/>
              </a:ext>
            </a:extLst>
          </p:cNvPr>
          <p:cNvSpPr/>
          <p:nvPr/>
        </p:nvSpPr>
        <p:spPr>
          <a:xfrm>
            <a:off x="8318155" y="96517"/>
            <a:ext cx="2857845" cy="873302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0AB1BB-3BD7-426F-96C2-3A82C179BF28}"/>
              </a:ext>
            </a:extLst>
          </p:cNvPr>
          <p:cNvCxnSpPr>
            <a:cxnSpLocks/>
          </p:cNvCxnSpPr>
          <p:nvPr/>
        </p:nvCxnSpPr>
        <p:spPr>
          <a:xfrm>
            <a:off x="7112000" y="397164"/>
            <a:ext cx="1206155" cy="1426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7375F8D-E645-4E8F-B9EE-69BAA473D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89"/>
          <a:stretch/>
        </p:blipFill>
        <p:spPr>
          <a:xfrm>
            <a:off x="4679259" y="2996110"/>
            <a:ext cx="6561434" cy="32107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0139BF-7510-4AB7-87D2-2C4A04CB1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3" y="2747818"/>
            <a:ext cx="2884255" cy="411018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0C3EA4-DD9B-474A-8867-B2E56E90F8C3}"/>
              </a:ext>
            </a:extLst>
          </p:cNvPr>
          <p:cNvCxnSpPr>
            <a:cxnSpLocks/>
          </p:cNvCxnSpPr>
          <p:nvPr/>
        </p:nvCxnSpPr>
        <p:spPr>
          <a:xfrm>
            <a:off x="2817091" y="2996110"/>
            <a:ext cx="1862168" cy="162726"/>
          </a:xfrm>
          <a:prstGeom prst="straightConnector1">
            <a:avLst/>
          </a:prstGeom>
          <a:ln w="76200">
            <a:solidFill>
              <a:srgbClr val="C10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2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B9ED3-27B6-4890-9D60-2521AF7F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655"/>
            <a:ext cx="12192000" cy="49260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4398DE-A46D-433E-95D0-8DEFADF70A92}"/>
              </a:ext>
            </a:extLst>
          </p:cNvPr>
          <p:cNvSpPr/>
          <p:nvPr/>
        </p:nvSpPr>
        <p:spPr>
          <a:xfrm>
            <a:off x="2770910" y="1939636"/>
            <a:ext cx="1293092" cy="4091709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DEA04C-ACB9-46BC-828C-EB996D239DE7}"/>
              </a:ext>
            </a:extLst>
          </p:cNvPr>
          <p:cNvCxnSpPr>
            <a:cxnSpLocks/>
          </p:cNvCxnSpPr>
          <p:nvPr/>
        </p:nvCxnSpPr>
        <p:spPr>
          <a:xfrm flipH="1">
            <a:off x="2770910" y="826655"/>
            <a:ext cx="646546" cy="6627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9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AB41AD5-E975-47E8-99CF-9F9F11829AE0}"/>
              </a:ext>
            </a:extLst>
          </p:cNvPr>
          <p:cNvSpPr txBox="1">
            <a:spLocks/>
          </p:cNvSpPr>
          <p:nvPr/>
        </p:nvSpPr>
        <p:spPr>
          <a:xfrm>
            <a:off x="190188" y="6481624"/>
            <a:ext cx="3024650" cy="30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eorgia Pro Light" panose="02040302050405020303" pitchFamily="18" charset="0"/>
              </a:rPr>
              <a:t>RADx Tech | March 4,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9568-0C10-4F52-A030-38F544E1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656291" cy="26406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D2B178-8530-4F99-BE18-59F66CDCA29B}"/>
              </a:ext>
            </a:extLst>
          </p:cNvPr>
          <p:cNvSpPr/>
          <p:nvPr/>
        </p:nvSpPr>
        <p:spPr>
          <a:xfrm>
            <a:off x="6840338" y="821929"/>
            <a:ext cx="1687968" cy="1508289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2F9292-44A9-40BA-A997-024D4793FD1A}"/>
              </a:ext>
            </a:extLst>
          </p:cNvPr>
          <p:cNvCxnSpPr>
            <a:cxnSpLocks/>
          </p:cNvCxnSpPr>
          <p:nvPr/>
        </p:nvCxnSpPr>
        <p:spPr>
          <a:xfrm flipH="1">
            <a:off x="7841674" y="387927"/>
            <a:ext cx="498762" cy="5264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A7B020-AC30-42DE-B39A-5B70BC681ADD}"/>
              </a:ext>
            </a:extLst>
          </p:cNvPr>
          <p:cNvCxnSpPr>
            <a:cxnSpLocks/>
          </p:cNvCxnSpPr>
          <p:nvPr/>
        </p:nvCxnSpPr>
        <p:spPr>
          <a:xfrm flipH="1">
            <a:off x="1422400" y="68807"/>
            <a:ext cx="508000" cy="3191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3A29FE8-A4B4-4BB8-B42B-8F31C1101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" y="2419929"/>
            <a:ext cx="11367689" cy="443807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D4D56F-9CE8-49A4-9825-391609980AD6}"/>
              </a:ext>
            </a:extLst>
          </p:cNvPr>
          <p:cNvSpPr/>
          <p:nvPr/>
        </p:nvSpPr>
        <p:spPr>
          <a:xfrm>
            <a:off x="5723931" y="3241857"/>
            <a:ext cx="5833945" cy="3472979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FE1156-CF9F-48BA-81A5-819969F686CB}"/>
              </a:ext>
            </a:extLst>
          </p:cNvPr>
          <p:cNvSpPr/>
          <p:nvPr/>
        </p:nvSpPr>
        <p:spPr>
          <a:xfrm>
            <a:off x="110836" y="64547"/>
            <a:ext cx="1431637" cy="849853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93CE7-9DCB-46E7-A819-D7143568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89" y="1173019"/>
            <a:ext cx="10864719" cy="27935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255280-B3F4-4A11-95BD-5A171D98739F}"/>
              </a:ext>
            </a:extLst>
          </p:cNvPr>
          <p:cNvSpPr/>
          <p:nvPr/>
        </p:nvSpPr>
        <p:spPr>
          <a:xfrm>
            <a:off x="7416799" y="1015999"/>
            <a:ext cx="4498109" cy="508001"/>
          </a:xfrm>
          <a:prstGeom prst="roundRect">
            <a:avLst/>
          </a:prstGeom>
          <a:solidFill>
            <a:srgbClr val="FFFF00">
              <a:alpha val="7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C4C693-94A1-4A3B-9E6E-323D655CDA0A}"/>
              </a:ext>
            </a:extLst>
          </p:cNvPr>
          <p:cNvCxnSpPr>
            <a:cxnSpLocks/>
          </p:cNvCxnSpPr>
          <p:nvPr/>
        </p:nvCxnSpPr>
        <p:spPr>
          <a:xfrm>
            <a:off x="6160656" y="319329"/>
            <a:ext cx="1080654" cy="504472"/>
          </a:xfrm>
          <a:prstGeom prst="straightConnector1">
            <a:avLst/>
          </a:prstGeom>
          <a:ln w="76200">
            <a:solidFill>
              <a:srgbClr val="C10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2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A7687-30AB-471F-9F87-D397EEC8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9E36CB-D7E5-428C-B942-82D5237D6FB7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Future Development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36994-F1FA-4D9F-AAE0-BED0A775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489"/>
            <a:ext cx="10873508" cy="4901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42596C"/>
                </a:solidFill>
                <a:latin typeface="Georgia Pro" panose="02040502050405020303" pitchFamily="18" charset="0"/>
              </a:rPr>
              <a:t>Enhance site to support Serial Testing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Enhance model to provide event-based guidance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42596C"/>
                </a:solidFill>
                <a:latin typeface="Georgia Pro" panose="02040502050405020303" pitchFamily="18" charset="0"/>
              </a:rPr>
              <a:t>Attending a wedding,  </a:t>
            </a:r>
            <a:r>
              <a:rPr lang="en-US" b="0" i="1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Meeting with friends,  Visiting grandparents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42596C"/>
                </a:solidFill>
                <a:latin typeface="Georgia Pro" panose="02040502050405020303" pitchFamily="18" charset="0"/>
              </a:rPr>
              <a:t>Continuous updates 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42596C"/>
                </a:solidFill>
                <a:latin typeface="Georgia Pro" panose="02040502050405020303" pitchFamily="18" charset="0"/>
              </a:rPr>
              <a:t>Dominant variant 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rgbClr val="42596C"/>
                </a:solidFill>
                <a:latin typeface="Georgia Pro" panose="02040502050405020303" pitchFamily="18" charset="0"/>
              </a:rPr>
              <a:t>Prevalence data</a:t>
            </a:r>
            <a:endParaRPr lang="en-US" b="0" i="1" dirty="0">
              <a:solidFill>
                <a:srgbClr val="42596C"/>
              </a:solidFill>
              <a:effectLst/>
              <a:latin typeface="Georgia Pro" panose="02040502050405020303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E92D603-18A4-4E44-AD08-2FFCF284215E}"/>
              </a:ext>
            </a:extLst>
          </p:cNvPr>
          <p:cNvSpPr txBox="1">
            <a:spLocks/>
          </p:cNvSpPr>
          <p:nvPr/>
        </p:nvSpPr>
        <p:spPr>
          <a:xfrm>
            <a:off x="70115" y="6550431"/>
            <a:ext cx="2146612" cy="30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eorgia Pro Light" panose="02040302050405020303" pitchFamily="18" charset="0"/>
              </a:rPr>
              <a:t>RADx Tech | March 22, 2022</a:t>
            </a:r>
          </a:p>
        </p:txBody>
      </p:sp>
    </p:spTree>
    <p:extLst>
      <p:ext uri="{BB962C8B-B14F-4D97-AF65-F5344CB8AC3E}">
        <p14:creationId xmlns:p14="http://schemas.microsoft.com/office/powerpoint/2010/main" val="67294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9286D-FC16-497B-A771-18B3E4A6763D}"/>
              </a:ext>
            </a:extLst>
          </p:cNvPr>
          <p:cNvSpPr txBox="1">
            <a:spLocks/>
          </p:cNvSpPr>
          <p:nvPr/>
        </p:nvSpPr>
        <p:spPr>
          <a:xfrm>
            <a:off x="1524000" y="2374445"/>
            <a:ext cx="9144000" cy="1300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355E"/>
                </a:solidFill>
                <a:latin typeface="Georgia Pro Black" panose="02040A02050405020203" pitchFamily="18" charset="0"/>
              </a:rPr>
              <a:t>MyCOVIDToolkit.org</a:t>
            </a:r>
          </a:p>
          <a:p>
            <a:r>
              <a:rPr lang="en-US" sz="2800" dirty="0">
                <a:solidFill>
                  <a:srgbClr val="C10E3A"/>
                </a:solidFill>
                <a:latin typeface="Georgia Pro Black" panose="02040A02050405020203" pitchFamily="18" charset="0"/>
              </a:rPr>
              <a:t>WhenToTest.org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7E2C2B-F47C-439A-9784-233A8B0510DB}"/>
              </a:ext>
            </a:extLst>
          </p:cNvPr>
          <p:cNvSpPr txBox="1">
            <a:spLocks/>
          </p:cNvSpPr>
          <p:nvPr/>
        </p:nvSpPr>
        <p:spPr>
          <a:xfrm>
            <a:off x="1524000" y="2656571"/>
            <a:ext cx="9144000" cy="1512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dirty="0">
              <a:solidFill>
                <a:srgbClr val="1C355E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C71FE2-AD6C-43BA-B9D3-5B4837EF8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401" y="4451690"/>
            <a:ext cx="9367198" cy="994329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42596C"/>
                </a:solidFill>
                <a:latin typeface="Georgia Pro Light" panose="02040302050405020303" pitchFamily="18" charset="0"/>
              </a:rPr>
              <a:t>Created by RADx Tech,  Funded by NIBIB</a:t>
            </a:r>
          </a:p>
          <a:p>
            <a:r>
              <a:rPr lang="en-US" sz="1800" i="1" dirty="0">
                <a:solidFill>
                  <a:srgbClr val="42596C"/>
                </a:solidFill>
                <a:latin typeface="Georgia Pro Light" panose="02040302050405020303" pitchFamily="18" charset="0"/>
              </a:rPr>
              <a:t>Presented by:  Eric Norman  &amp;  Susan Moreira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E3B2F5-0D44-4263-AD1E-CEFB1DC86645}"/>
              </a:ext>
            </a:extLst>
          </p:cNvPr>
          <p:cNvSpPr txBox="1">
            <a:spLocks/>
          </p:cNvSpPr>
          <p:nvPr/>
        </p:nvSpPr>
        <p:spPr>
          <a:xfrm>
            <a:off x="1524000" y="888767"/>
            <a:ext cx="9144000" cy="1512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Cond" panose="02040506050405020303" pitchFamily="18" charset="0"/>
              </a:rPr>
              <a:t>THANK YOU ! </a:t>
            </a: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suggestions are welcome…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D8E1899-B63D-4E90-A15C-301DFC5BF426}"/>
              </a:ext>
            </a:extLst>
          </p:cNvPr>
          <p:cNvSpPr txBox="1">
            <a:spLocks/>
          </p:cNvSpPr>
          <p:nvPr/>
        </p:nvSpPr>
        <p:spPr>
          <a:xfrm>
            <a:off x="70115" y="6550431"/>
            <a:ext cx="2146612" cy="30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eorgia Pro Light" panose="02040302050405020303" pitchFamily="18" charset="0"/>
              </a:rPr>
              <a:t>RADx Tech | March 22, 2022</a:t>
            </a:r>
          </a:p>
        </p:txBody>
      </p:sp>
    </p:spTree>
    <p:extLst>
      <p:ext uri="{BB962C8B-B14F-4D97-AF65-F5344CB8AC3E}">
        <p14:creationId xmlns:p14="http://schemas.microsoft.com/office/powerpoint/2010/main" val="60870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C93B-4421-4383-8A54-5463AF52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75907"/>
            <a:ext cx="5488171" cy="49010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Decision-support tool for people without symptoms of COVID-19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Makes its recommendations based on how likely you are to get COVID-19 and spread it to other people based upon your behaviors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Your risk of getting infected is driven in part by how many people carry the virus in your area, which is estimated at the county level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Helps </a:t>
            </a:r>
            <a:r>
              <a:rPr lang="en-US" sz="2400" dirty="0">
                <a:solidFill>
                  <a:srgbClr val="42596C"/>
                </a:solidFill>
                <a:latin typeface="Georgia Pro" panose="02040502050405020303" pitchFamily="18" charset="0"/>
              </a:rPr>
              <a:t>the user </a:t>
            </a:r>
            <a:r>
              <a:rPr lang="en-US" sz="2400" b="0" dirty="0">
                <a:solidFill>
                  <a:srgbClr val="42596C"/>
                </a:solidFill>
                <a:effectLst/>
                <a:latin typeface="Georgia Pro" panose="02040502050405020303" pitchFamily="18" charset="0"/>
              </a:rPr>
              <a:t>decide whether they should consider getting tested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Individuals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C0377-42AF-45B7-A890-8384BBB7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259" y="5985164"/>
            <a:ext cx="3186798" cy="6386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68A28-8ED0-42E7-85F5-006C8E4543B8}"/>
              </a:ext>
            </a:extLst>
          </p:cNvPr>
          <p:cNvSpPr txBox="1">
            <a:spLocks/>
          </p:cNvSpPr>
          <p:nvPr/>
        </p:nvSpPr>
        <p:spPr>
          <a:xfrm>
            <a:off x="6964326" y="1275907"/>
            <a:ext cx="5149701" cy="425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C10E3A"/>
                </a:solidFill>
                <a:latin typeface="Georgia Pro" panose="02040502050405020303" pitchFamily="18" charset="0"/>
              </a:rPr>
              <a:t>USER INPUTS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State + County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Vaccination status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Mask usage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Recent COVID test results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Average daily contacts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>
                <a:solidFill>
                  <a:srgbClr val="C10E3A"/>
                </a:solidFill>
                <a:latin typeface="Georgia Pro" panose="02040502050405020303" pitchFamily="18" charset="0"/>
              </a:rPr>
              <a:t>Social events – past &amp; future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7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93525A-19EB-4403-9180-C905694E3999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Individuals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4F9-0D2D-416F-B30E-C3669A4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AAC95C-C6C5-45E6-9715-AC9B97156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411"/>
            <a:ext cx="12192000" cy="1604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A5A719-C439-4B0E-BDEB-1CC8A8855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513" y="2733144"/>
            <a:ext cx="8746836" cy="39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A7687-30AB-471F-9F87-D397EEC8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272D06-B224-43BB-9301-0B78FFD36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52642"/>
              </p:ext>
            </p:extLst>
          </p:nvPr>
        </p:nvGraphicFramePr>
        <p:xfrm>
          <a:off x="1455255" y="1214465"/>
          <a:ext cx="9281490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5163">
                  <a:extLst>
                    <a:ext uri="{9D8B030D-6E8A-4147-A177-3AD203B41FA5}">
                      <a16:colId xmlns:a16="http://schemas.microsoft.com/office/drawing/2014/main" val="1718686839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1311777800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539335172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1393081919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2964579482"/>
                    </a:ext>
                  </a:extLst>
                </a:gridCol>
                <a:gridCol w="2115127">
                  <a:extLst>
                    <a:ext uri="{9D8B030D-6E8A-4147-A177-3AD203B41FA5}">
                      <a16:colId xmlns:a16="http://schemas.microsoft.com/office/drawing/2014/main" val="926763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Vaccination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Mask Usage Indoors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Most recent COVID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Daily Contacts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Socializing</a:t>
                      </a:r>
                      <a:b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</a:br>
                      <a:r>
                        <a:rPr lang="en-US" sz="1400" b="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(past &amp; present)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5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Anchorage,  Alaska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Fully Vaccinated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No </a:t>
                      </a:r>
                      <a:r>
                        <a:rPr lang="en-US" sz="1600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- Does not wear consistently</a:t>
                      </a:r>
                      <a:endParaRPr lang="en-US" dirty="0">
                        <a:solidFill>
                          <a:srgbClr val="42596C"/>
                        </a:solidFill>
                        <a:latin typeface="Georgia Pro Light" panose="020403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Yes – past 7 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Yes – future 7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1152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59E36CB-D7E5-428C-B942-82D5237D6FB7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Individuals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94781-4885-4321-89CA-43EA9835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368" y="3429000"/>
            <a:ext cx="2980474" cy="2295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9DAE13-A738-47A0-940E-BCCA499A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359" y="3429000"/>
            <a:ext cx="2667936" cy="2295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B95281-208B-4D41-B8C9-9AFD0DDAC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" y="3063712"/>
            <a:ext cx="5240026" cy="302174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E96331-862A-4E79-83B6-F534736138C4}"/>
              </a:ext>
            </a:extLst>
          </p:cNvPr>
          <p:cNvSpPr/>
          <p:nvPr/>
        </p:nvSpPr>
        <p:spPr>
          <a:xfrm>
            <a:off x="1320037" y="3181857"/>
            <a:ext cx="2798618" cy="357909"/>
          </a:xfrm>
          <a:prstGeom prst="roundRect">
            <a:avLst/>
          </a:prstGeom>
          <a:solidFill>
            <a:srgbClr val="C10E3A">
              <a:alpha val="12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A7687-30AB-471F-9F87-D397EEC8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272D06-B224-43BB-9301-0B78FFD36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15291"/>
              </p:ext>
            </p:extLst>
          </p:nvPr>
        </p:nvGraphicFramePr>
        <p:xfrm>
          <a:off x="1455255" y="1214465"/>
          <a:ext cx="9281490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5163">
                  <a:extLst>
                    <a:ext uri="{9D8B030D-6E8A-4147-A177-3AD203B41FA5}">
                      <a16:colId xmlns:a16="http://schemas.microsoft.com/office/drawing/2014/main" val="1718686839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1311777800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539335172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1393081919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2964579482"/>
                    </a:ext>
                  </a:extLst>
                </a:gridCol>
                <a:gridCol w="2115127">
                  <a:extLst>
                    <a:ext uri="{9D8B030D-6E8A-4147-A177-3AD203B41FA5}">
                      <a16:colId xmlns:a16="http://schemas.microsoft.com/office/drawing/2014/main" val="926763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Vaccination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Mask Usage Indoors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Most recent COVID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Daily Contacts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Socializing</a:t>
                      </a:r>
                      <a:b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</a:br>
                      <a:r>
                        <a:rPr lang="en-US" sz="1400" b="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(past &amp; present)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5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Anchorage,  Alaska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Not Vaccinated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Yes - </a:t>
                      </a:r>
                      <a:r>
                        <a:rPr lang="en-US" sz="1600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Does wear consistently</a:t>
                      </a:r>
                      <a:endParaRPr lang="en-US" b="1" dirty="0">
                        <a:solidFill>
                          <a:srgbClr val="C10E3A"/>
                        </a:solidFill>
                        <a:latin typeface="Georgia Pro Light" panose="020403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Yes – past 7 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Yes – future 7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1152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59E36CB-D7E5-428C-B942-82D5237D6FB7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Individuals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CADD3-4C52-4AEC-9007-F26AA906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" y="3046367"/>
            <a:ext cx="5112476" cy="2890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08414-6F9B-4ECE-88C7-BB7ABE363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32" y="3600549"/>
            <a:ext cx="3260856" cy="2172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519EA0-078A-40C2-942D-E893D521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688" y="3678380"/>
            <a:ext cx="2790297" cy="22588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06A095-D9EA-410E-8B8C-5C60FB4E0E95}"/>
              </a:ext>
            </a:extLst>
          </p:cNvPr>
          <p:cNvSpPr/>
          <p:nvPr/>
        </p:nvSpPr>
        <p:spPr>
          <a:xfrm>
            <a:off x="1376218" y="3114965"/>
            <a:ext cx="2798618" cy="357909"/>
          </a:xfrm>
          <a:prstGeom prst="roundRect">
            <a:avLst/>
          </a:prstGeom>
          <a:solidFill>
            <a:srgbClr val="C10E3A">
              <a:alpha val="12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A7687-30AB-471F-9F87-D397EEC8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9E36CB-D7E5-428C-B942-82D5237D6FB7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Individuals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4165B352-A04E-49F2-AB6C-DF3B707F1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62749"/>
              </p:ext>
            </p:extLst>
          </p:nvPr>
        </p:nvGraphicFramePr>
        <p:xfrm>
          <a:off x="1455255" y="1214465"/>
          <a:ext cx="9281490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5163">
                  <a:extLst>
                    <a:ext uri="{9D8B030D-6E8A-4147-A177-3AD203B41FA5}">
                      <a16:colId xmlns:a16="http://schemas.microsoft.com/office/drawing/2014/main" val="1718686839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1311777800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539335172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1393081919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2964579482"/>
                    </a:ext>
                  </a:extLst>
                </a:gridCol>
                <a:gridCol w="2115127">
                  <a:extLst>
                    <a:ext uri="{9D8B030D-6E8A-4147-A177-3AD203B41FA5}">
                      <a16:colId xmlns:a16="http://schemas.microsoft.com/office/drawing/2014/main" val="926763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Vaccination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Mask Usage Indoors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Most recent COVID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Daily Contacts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Socializing</a:t>
                      </a:r>
                      <a:br>
                        <a:rPr lang="en-US" sz="140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</a:br>
                      <a:r>
                        <a:rPr lang="en-US" sz="1400" b="0" dirty="0">
                          <a:solidFill>
                            <a:srgbClr val="42596C"/>
                          </a:solidFill>
                          <a:latin typeface="Georgia Pro" panose="02040502050405020303" pitchFamily="18" charset="0"/>
                        </a:rPr>
                        <a:t>(past &amp; present)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5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Anchorage,  Alaska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Fully Vaccinated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Yes </a:t>
                      </a:r>
                      <a:r>
                        <a:rPr lang="en-US" sz="1600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- Does wear consistently</a:t>
                      </a:r>
                      <a:endParaRPr lang="en-US" dirty="0">
                        <a:solidFill>
                          <a:srgbClr val="42596C"/>
                        </a:solidFill>
                        <a:latin typeface="Georgia Pro Light" panose="020403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2596C"/>
                          </a:solidFill>
                          <a:latin typeface="Georgia Pro Light" panose="020403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No – past 7 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10E3A"/>
                          </a:solidFill>
                          <a:latin typeface="Georgia Pro Light" panose="02040302050405020303" pitchFamily="18" charset="0"/>
                        </a:rPr>
                        <a:t>No – future 7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1152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72B3F9-90E0-4ED3-84AF-6092B4F2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84" y="3266570"/>
            <a:ext cx="4735784" cy="1527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8E5064-D05D-4716-9613-AEE8CF8A2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60" y="3936581"/>
            <a:ext cx="2837665" cy="2106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364826-949C-4B4D-9F28-05BCC677A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858" y="3903715"/>
            <a:ext cx="2837665" cy="217173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9B4C66-3DC9-4CB2-B0F6-152A497CBC2A}"/>
              </a:ext>
            </a:extLst>
          </p:cNvPr>
          <p:cNvSpPr/>
          <p:nvPr/>
        </p:nvSpPr>
        <p:spPr>
          <a:xfrm>
            <a:off x="1093509" y="3250045"/>
            <a:ext cx="3355943" cy="357909"/>
          </a:xfrm>
          <a:prstGeom prst="roundRect">
            <a:avLst/>
          </a:prstGeom>
          <a:solidFill>
            <a:srgbClr val="C10E3A">
              <a:alpha val="12000"/>
            </a:srgbClr>
          </a:solidFill>
          <a:ln w="28575">
            <a:solidFill>
              <a:srgbClr val="C10E3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883861073">
                  <a:custGeom>
                    <a:avLst/>
                    <a:gdLst>
                      <a:gd name="connsiteX0" fmla="*/ 0 w 2798618"/>
                      <a:gd name="connsiteY0" fmla="*/ 59653 h 357909"/>
                      <a:gd name="connsiteX1" fmla="*/ 59653 w 2798618"/>
                      <a:gd name="connsiteY1" fmla="*/ 0 h 357909"/>
                      <a:gd name="connsiteX2" fmla="*/ 595515 w 2798618"/>
                      <a:gd name="connsiteY2" fmla="*/ 0 h 357909"/>
                      <a:gd name="connsiteX3" fmla="*/ 1104585 w 2798618"/>
                      <a:gd name="connsiteY3" fmla="*/ 0 h 357909"/>
                      <a:gd name="connsiteX4" fmla="*/ 1560068 w 2798618"/>
                      <a:gd name="connsiteY4" fmla="*/ 0 h 357909"/>
                      <a:gd name="connsiteX5" fmla="*/ 2122723 w 2798618"/>
                      <a:gd name="connsiteY5" fmla="*/ 0 h 357909"/>
                      <a:gd name="connsiteX6" fmla="*/ 2738965 w 2798618"/>
                      <a:gd name="connsiteY6" fmla="*/ 0 h 357909"/>
                      <a:gd name="connsiteX7" fmla="*/ 2798618 w 2798618"/>
                      <a:gd name="connsiteY7" fmla="*/ 59653 h 357909"/>
                      <a:gd name="connsiteX8" fmla="*/ 2798618 w 2798618"/>
                      <a:gd name="connsiteY8" fmla="*/ 298256 h 357909"/>
                      <a:gd name="connsiteX9" fmla="*/ 2738965 w 2798618"/>
                      <a:gd name="connsiteY9" fmla="*/ 357909 h 357909"/>
                      <a:gd name="connsiteX10" fmla="*/ 2229896 w 2798618"/>
                      <a:gd name="connsiteY10" fmla="*/ 357909 h 357909"/>
                      <a:gd name="connsiteX11" fmla="*/ 1747620 w 2798618"/>
                      <a:gd name="connsiteY11" fmla="*/ 357909 h 357909"/>
                      <a:gd name="connsiteX12" fmla="*/ 1158171 w 2798618"/>
                      <a:gd name="connsiteY12" fmla="*/ 357909 h 357909"/>
                      <a:gd name="connsiteX13" fmla="*/ 622309 w 2798618"/>
                      <a:gd name="connsiteY13" fmla="*/ 357909 h 357909"/>
                      <a:gd name="connsiteX14" fmla="*/ 59653 w 2798618"/>
                      <a:gd name="connsiteY14" fmla="*/ 357909 h 357909"/>
                      <a:gd name="connsiteX15" fmla="*/ 0 w 2798618"/>
                      <a:gd name="connsiteY15" fmla="*/ 298256 h 357909"/>
                      <a:gd name="connsiteX16" fmla="*/ 0 w 2798618"/>
                      <a:gd name="connsiteY16" fmla="*/ 59653 h 35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98618" h="357909" extrusionOk="0">
                        <a:moveTo>
                          <a:pt x="0" y="59653"/>
                        </a:moveTo>
                        <a:cubicBezTo>
                          <a:pt x="3495" y="35205"/>
                          <a:pt x="25682" y="4025"/>
                          <a:pt x="59653" y="0"/>
                        </a:cubicBezTo>
                        <a:cubicBezTo>
                          <a:pt x="283438" y="-57543"/>
                          <a:pt x="371161" y="49043"/>
                          <a:pt x="595515" y="0"/>
                        </a:cubicBezTo>
                        <a:cubicBezTo>
                          <a:pt x="819869" y="-49043"/>
                          <a:pt x="934909" y="11440"/>
                          <a:pt x="1104585" y="0"/>
                        </a:cubicBezTo>
                        <a:cubicBezTo>
                          <a:pt x="1274261" y="-11440"/>
                          <a:pt x="1357481" y="29816"/>
                          <a:pt x="1560068" y="0"/>
                        </a:cubicBezTo>
                        <a:cubicBezTo>
                          <a:pt x="1762655" y="-29816"/>
                          <a:pt x="1913770" y="38907"/>
                          <a:pt x="2122723" y="0"/>
                        </a:cubicBezTo>
                        <a:cubicBezTo>
                          <a:pt x="2331677" y="-38907"/>
                          <a:pt x="2438950" y="12280"/>
                          <a:pt x="2738965" y="0"/>
                        </a:cubicBezTo>
                        <a:cubicBezTo>
                          <a:pt x="2769611" y="9095"/>
                          <a:pt x="2799108" y="29120"/>
                          <a:pt x="2798618" y="59653"/>
                        </a:cubicBezTo>
                        <a:cubicBezTo>
                          <a:pt x="2805888" y="131226"/>
                          <a:pt x="2775935" y="217370"/>
                          <a:pt x="2798618" y="298256"/>
                        </a:cubicBezTo>
                        <a:cubicBezTo>
                          <a:pt x="2802859" y="336697"/>
                          <a:pt x="2768709" y="353281"/>
                          <a:pt x="2738965" y="357909"/>
                        </a:cubicBezTo>
                        <a:cubicBezTo>
                          <a:pt x="2628932" y="371747"/>
                          <a:pt x="2459753" y="338556"/>
                          <a:pt x="2229896" y="357909"/>
                        </a:cubicBezTo>
                        <a:cubicBezTo>
                          <a:pt x="2000039" y="377262"/>
                          <a:pt x="1868149" y="356005"/>
                          <a:pt x="1747620" y="357909"/>
                        </a:cubicBezTo>
                        <a:cubicBezTo>
                          <a:pt x="1627091" y="359813"/>
                          <a:pt x="1375652" y="298859"/>
                          <a:pt x="1158171" y="357909"/>
                        </a:cubicBezTo>
                        <a:cubicBezTo>
                          <a:pt x="940690" y="416959"/>
                          <a:pt x="876617" y="334354"/>
                          <a:pt x="622309" y="357909"/>
                        </a:cubicBezTo>
                        <a:cubicBezTo>
                          <a:pt x="368001" y="381464"/>
                          <a:pt x="238901" y="354850"/>
                          <a:pt x="59653" y="357909"/>
                        </a:cubicBezTo>
                        <a:cubicBezTo>
                          <a:pt x="31095" y="353300"/>
                          <a:pt x="-5877" y="332421"/>
                          <a:pt x="0" y="298256"/>
                        </a:cubicBezTo>
                        <a:cubicBezTo>
                          <a:pt x="-4912" y="193494"/>
                          <a:pt x="27631" y="117278"/>
                          <a:pt x="0" y="59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0DDC4A-A34B-473A-B5D9-46B71C54BFC0}"/>
              </a:ext>
            </a:extLst>
          </p:cNvPr>
          <p:cNvGrpSpPr/>
          <p:nvPr/>
        </p:nvGrpSpPr>
        <p:grpSpPr>
          <a:xfrm>
            <a:off x="1114926" y="550729"/>
            <a:ext cx="9962148" cy="5756542"/>
            <a:chOff x="1232034" y="416463"/>
            <a:chExt cx="9269129" cy="50400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57BB0D-D96F-4D7C-9960-1F6D4C7C3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4672"/>
            <a:stretch/>
          </p:blipFill>
          <p:spPr>
            <a:xfrm>
              <a:off x="1232034" y="416463"/>
              <a:ext cx="9269129" cy="8829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026D88-67A8-4A7A-BEAE-7FB101605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834"/>
            <a:stretch/>
          </p:blipFill>
          <p:spPr>
            <a:xfrm>
              <a:off x="1232034" y="1299411"/>
              <a:ext cx="9269129" cy="415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14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3EEEA-5B02-4F82-BE48-3FC4C148D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673"/>
            <a:ext cx="7465291" cy="3971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Problem: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Multiple strategies – </a:t>
            </a:r>
            <a:r>
              <a:rPr lang="en-US" b="1" i="1" dirty="0">
                <a:solidFill>
                  <a:srgbClr val="42596C"/>
                </a:solidFill>
                <a:latin typeface="Georgia Pro Light" panose="02040302050405020303" pitchFamily="18" charset="0"/>
              </a:rPr>
              <a:t>mask wearing, social distancing, contact tracing, testing </a:t>
            </a:r>
            <a:r>
              <a:rPr lang="en-US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- may all be used to reduce the spread of COVID-19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rgbClr val="42596C"/>
                </a:solidFill>
                <a:latin typeface="Georgia Pro Light" panose="02040302050405020303" pitchFamily="18" charset="0"/>
              </a:rPr>
              <a:t>How do we get this information in the hands of organizational leaders to make informed decisions about the best strategy for their community?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Goal: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i="1" dirty="0">
                <a:solidFill>
                  <a:srgbClr val="42596C"/>
                </a:solidFill>
                <a:latin typeface="Georgia Pro Light" panose="02040302050405020303" pitchFamily="18" charset="0"/>
              </a:rPr>
              <a:t>Create a modeling tool / website that allows businesses, schools, and other organizations to develop a testing approach specific to their use of risk reducing activities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806557-5C11-46FA-B064-25DF28B62781}"/>
              </a:ext>
            </a:extLst>
          </p:cNvPr>
          <p:cNvSpPr txBox="1">
            <a:spLocks/>
          </p:cNvSpPr>
          <p:nvPr/>
        </p:nvSpPr>
        <p:spPr>
          <a:xfrm>
            <a:off x="838200" y="333663"/>
            <a:ext cx="105156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10E3A"/>
                </a:solidFill>
                <a:latin typeface="Georgia Pro Light" panose="02040302050405020303" pitchFamily="18" charset="0"/>
              </a:rPr>
              <a:t>Calculator for Organizations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619641-D754-4062-9FF0-9D6C5391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991" y="1595632"/>
            <a:ext cx="3373994" cy="3133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B8A50-7B5A-4F42-A8C1-E3BAC01F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27" y="147609"/>
            <a:ext cx="1657127" cy="404146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1B56247-E0EF-4B38-901D-06F5D2192E48}"/>
              </a:ext>
            </a:extLst>
          </p:cNvPr>
          <p:cNvSpPr txBox="1">
            <a:spLocks/>
          </p:cNvSpPr>
          <p:nvPr/>
        </p:nvSpPr>
        <p:spPr>
          <a:xfrm>
            <a:off x="960582" y="5447544"/>
            <a:ext cx="10714181" cy="103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1C355E"/>
                </a:solidFill>
                <a:latin typeface="Georgia Pro" panose="02040502050405020303" pitchFamily="18" charset="0"/>
              </a:rPr>
              <a:t>While CDC and other organizations provide general guidance on frequency of testing, and highlight more frequent Antigen testing needed, WhenToTest.org provides granular guidance based on an organization’s unique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319927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625</Words>
  <Application>Microsoft Office PowerPoint</Application>
  <PresentationFormat>Widescreen</PresentationFormat>
  <Paragraphs>112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 Pro</vt:lpstr>
      <vt:lpstr>Georgia Pro Black</vt:lpstr>
      <vt:lpstr>Georgia Pro Cond</vt:lpstr>
      <vt:lpstr>Georgia Pro Light</vt:lpstr>
      <vt:lpstr>Office Theme</vt:lpstr>
      <vt:lpstr>WhenToTest.org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Calculator for Organizations</vt:lpstr>
      <vt:lpstr>Model focused on Semi-Contained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Moreira</dc:creator>
  <cp:lastModifiedBy>Susan Moreira</cp:lastModifiedBy>
  <cp:revision>12</cp:revision>
  <dcterms:created xsi:type="dcterms:W3CDTF">2022-03-04T00:33:57Z</dcterms:created>
  <dcterms:modified xsi:type="dcterms:W3CDTF">2022-03-22T14:43:56Z</dcterms:modified>
</cp:coreProperties>
</file>