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ejaVu Sans" charset="0"/>
        <a:cs typeface="DejaVu Sans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ejaVu Sans" charset="0"/>
        <a:cs typeface="DejaVu Sans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ejaVu Sans" charset="0"/>
        <a:cs typeface="DejaVu Sans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ejaVu Sans" charset="0"/>
        <a:cs typeface="DejaVu Sans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ejaVu Sans" charset="0"/>
        <a:cs typeface="DejaVu San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ejaVu Sans" charset="0"/>
        <a:cs typeface="DejaVu San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ejaVu Sans" charset="0"/>
        <a:cs typeface="DejaVu San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ejaVu Sans" charset="0"/>
        <a:cs typeface="DejaVu San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ejaVu Sans" charset="0"/>
        <a:cs typeface="DejaVu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23E9D5A2-C7D8-591B-C375-01D84AD8378E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3E4C7E0-2C69-2C49-1FE7-68A9AB2E5A3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40EA42C-E9D7-C470-A1CA-630E7A1C93D9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24A090B-EF80-A35A-6BE5-F02C3656F88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E49E0B3-20CF-B546-BE1F-DC2A7AC1BD62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C8C085E-4821-4BF0-5CC7-F2EADF8B2B3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0454A569-C0B3-5C42-9C21-CEE899E2DE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986CF624-D6BF-F52F-D5B3-EFCF9FF6A62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B6064AE-ED5B-FD4A-9879-E05182859D32}" type="slidenum">
              <a:rPr lang="en-US" altLang="en-US" sz="1400" smtClean="0"/>
              <a:pPr>
                <a:spcBef>
                  <a:spcPct val="0"/>
                </a:spcBef>
              </a:pPr>
              <a:t>1</a:t>
            </a:fld>
            <a:endParaRPr lang="en-US" altLang="en-US" sz="1400"/>
          </a:p>
        </p:txBody>
      </p:sp>
      <p:sp>
        <p:nvSpPr>
          <p:cNvPr id="11265" name="Text Box 1">
            <a:extLst>
              <a:ext uri="{FF2B5EF4-FFF2-40B4-BE49-F238E27FC236}">
                <a16:creationId xmlns:a16="http://schemas.microsoft.com/office/drawing/2014/main" id="{A32DADD2-3D5D-5C0A-03D6-4D61B2343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fld id="{C78DF492-4357-1543-832A-7191F4784C15}" type="slidenum">
              <a:rPr lang="en-US" altLang="en-US" sz="1200" smtClean="0">
                <a:latin typeface="Calibri" panose="020F0502020204030204" pitchFamily="34" charset="0"/>
                <a:ea typeface="+mn-ea" charset="0"/>
                <a:cs typeface="+mn-ea" charset="0"/>
              </a:rPr>
              <a:pPr algn="r"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1</a:t>
            </a:fld>
            <a:endParaRPr lang="en-US" altLang="en-US" sz="1200">
              <a:latin typeface="Calibri" panose="020F0502020204030204" pitchFamily="34" charset="0"/>
              <a:ea typeface="+mn-ea" charset="0"/>
              <a:cs typeface="+mn-ea" charset="0"/>
            </a:endParaRPr>
          </a:p>
        </p:txBody>
      </p:sp>
      <p:sp>
        <p:nvSpPr>
          <p:cNvPr id="5124" name="Text Box 2">
            <a:extLst>
              <a:ext uri="{FF2B5EF4-FFF2-40B4-BE49-F238E27FC236}">
                <a16:creationId xmlns:a16="http://schemas.microsoft.com/office/drawing/2014/main" id="{E3026023-44F4-DBB7-76A6-FA3EBE3C2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6875" y="696913"/>
            <a:ext cx="6192838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5" name="Text Box 3">
            <a:extLst>
              <a:ext uri="{FF2B5EF4-FFF2-40B4-BE49-F238E27FC236}">
                <a16:creationId xmlns:a16="http://schemas.microsoft.com/office/drawing/2014/main" id="{9EBA7366-CC3A-A021-A3F8-34DF0C1C0D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2EE1C64B-EACC-1E9C-919E-0EA25AC6F3B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1A2C9A9-E26C-3140-9CF3-063EFB697A80}" type="slidenum">
              <a:rPr lang="en-US" altLang="en-US" sz="1400" smtClean="0"/>
              <a:pPr>
                <a:spcBef>
                  <a:spcPct val="0"/>
                </a:spcBef>
              </a:pPr>
              <a:t>2</a:t>
            </a:fld>
            <a:endParaRPr lang="en-US" altLang="en-US" sz="1400"/>
          </a:p>
        </p:txBody>
      </p:sp>
      <p:sp>
        <p:nvSpPr>
          <p:cNvPr id="7171" name="Text Box 1">
            <a:extLst>
              <a:ext uri="{FF2B5EF4-FFF2-40B4-BE49-F238E27FC236}">
                <a16:creationId xmlns:a16="http://schemas.microsoft.com/office/drawing/2014/main" id="{7C1F1259-90A9-EA74-FC32-6796918C5B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0" name="Text Box 2">
            <a:extLst>
              <a:ext uri="{FF2B5EF4-FFF2-40B4-BE49-F238E27FC236}">
                <a16:creationId xmlns:a16="http://schemas.microsoft.com/office/drawing/2014/main" id="{99ECAD44-88A4-7D05-6BD6-4529F83510D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ln/>
        </p:spPr>
        <p:txBody>
          <a:bodyPr/>
          <a:lstStyle/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 b="1">
                <a:latin typeface="Arial" panose="020B0604020202020204" pitchFamily="34" charset="0"/>
                <a:ea typeface="DejaVu Sans" charset="0"/>
                <a:cs typeface="DejaVu Sans" charset="0"/>
              </a:rPr>
              <a:t>Timing:</a:t>
            </a:r>
          </a:p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Arial" panose="020B0604020202020204" pitchFamily="34" charset="0"/>
              <a:ea typeface="DejaVu Sans" charset="0"/>
              <a:cs typeface="DejaVu Sans" charset="0"/>
            </a:endParaRP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3”   Welcome (Dr. Parrish)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Coordinating Center Team Introductions (Team)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Brief Introduction to CIMIT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Overview of CIMIT POCTRN Center Experience (Dr. Schachter or Ms. Carleton)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2”   Overview of Coordinating Center Aims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55” Discussion of Best Approach to Achieve Each Aim (Team ... Different people would take lead as listed below)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Provide consultative services in the design and implementation of needs assessment processes and extend outreach to relevant communities of stakeholders, as needed. (Penny)</a:t>
            </a:r>
          </a:p>
          <a:p>
            <a:pPr marL="685800" lvl="1" indent="-227013" eaLnBrk="1">
              <a:spcBef>
                <a:spcPct val="0"/>
              </a:spcBef>
              <a:buClr>
                <a:srgbClr val="FF0000"/>
              </a:buClr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solidFill>
                  <a:srgbClr val="FF0000"/>
                </a:solidFill>
                <a:latin typeface="+mj-lt" charset="0"/>
                <a:ea typeface="ＭＳ Ｐゴシック" panose="020B0600070205080204" pitchFamily="34" charset="-128"/>
              </a:rPr>
              <a:t>DONE - </a:t>
            </a: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Coordinate a “kick-off” meeting for the Network and assist in the development of a three-month implementation plan responsive to the needs of each Center.  100 DAY PLAN TO BE DISCUSSED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Create an independent expert External Advisory Board (EAB) with broad representation, - including providers, payers, investors, FDA, CMS, NIH leadership and the chairs of Center EABs  -  charged with strategic oversight of the Network and accelerating commercial translation and clinical impact.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Continue to develop the shared POCTRN website, including links to Center-specific websites, with guidance from each Center. (John Collins)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Develop common proposal workflow processes, in collaboration with the Centers and NIH, for project solicitation, submission and review using the CoLab platform. 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Customize an innovation impact tracking system to assist Centers to manage their portfolio of projects, help investigators navigate the innovation process, and streamline reporting to the NIH.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Capture progress and healthcare-specific metrics along the entire innovation cycle for all projects from concept to market.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Support Centers in training and educating relevant stakeholders – including clinicians, engineers, scientists, students and industry partners—through virtual and in-person convening events. (Penny)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Disseminate “lessons learned” and best practices in innovation methodology and processes nationally and internationally in collaboration with the Centers. (Penny)</a:t>
            </a:r>
          </a:p>
          <a:p>
            <a:pPr eaLnBrk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  <a:p>
            <a:pPr eaLnBrk="1"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4D8215CF-FFF0-8165-1314-182C11332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fld id="{8CF05023-D7A4-C846-8E73-4EF05923E1EA}" type="slidenum">
              <a:rPr lang="en-US" altLang="en-US" sz="1200" smtClean="0">
                <a:latin typeface="Calibri" panose="020F0502020204030204" pitchFamily="34" charset="0"/>
                <a:ea typeface="+mn-ea" charset="0"/>
                <a:cs typeface="+mn-ea" charset="0"/>
              </a:rPr>
              <a:pPr algn="r"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2</a:t>
            </a:fld>
            <a:endParaRPr lang="en-US" altLang="en-US" sz="1200">
              <a:latin typeface="Calibri" panose="020F0502020204030204" pitchFamily="34" charset="0"/>
              <a:ea typeface="+mn-ea" charset="0"/>
              <a:cs typeface="+mn-ea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DF886C70-AC3C-F56F-4544-3B2513E14B9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B9B9797-A676-7B49-A7A7-3D815464AB29}" type="slidenum">
              <a:rPr lang="en-US" altLang="en-US" sz="1400" smtClean="0"/>
              <a:pPr>
                <a:spcBef>
                  <a:spcPct val="0"/>
                </a:spcBef>
              </a:pPr>
              <a:t>3</a:t>
            </a:fld>
            <a:endParaRPr lang="en-US" altLang="en-US" sz="1400"/>
          </a:p>
        </p:txBody>
      </p:sp>
      <p:sp>
        <p:nvSpPr>
          <p:cNvPr id="9219" name="Text Box 1">
            <a:extLst>
              <a:ext uri="{FF2B5EF4-FFF2-40B4-BE49-F238E27FC236}">
                <a16:creationId xmlns:a16="http://schemas.microsoft.com/office/drawing/2014/main" id="{614CC202-DF48-9074-1612-51BA650165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Text Box 2">
            <a:extLst>
              <a:ext uri="{FF2B5EF4-FFF2-40B4-BE49-F238E27FC236}">
                <a16:creationId xmlns:a16="http://schemas.microsoft.com/office/drawing/2014/main" id="{1D988F82-0C55-AFDA-9B55-FACA47B4491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ln/>
        </p:spPr>
        <p:txBody>
          <a:bodyPr/>
          <a:lstStyle/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 b="1">
                <a:latin typeface="Arial" panose="020B0604020202020204" pitchFamily="34" charset="0"/>
                <a:ea typeface="DejaVu Sans" charset="0"/>
                <a:cs typeface="DejaVu Sans" charset="0"/>
              </a:rPr>
              <a:t>Timing:</a:t>
            </a:r>
          </a:p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Arial" panose="020B0604020202020204" pitchFamily="34" charset="0"/>
              <a:ea typeface="DejaVu Sans" charset="0"/>
              <a:cs typeface="DejaVu Sans" charset="0"/>
            </a:endParaRP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3”   Welcome (Dr. Parrish)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Coordinating Center Team Introductions (Team)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Brief Introduction to CIMIT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Overview of CIMIT POCTRN Center Experience (Dr. Schachter or Ms. Carleton)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2”   Overview of Coordinating Center Aims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55” Discussion of Best Approach to Achieve Each Aim (Team ... Different people would take lead as listed below)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Provide consultative services in the design and implementation of needs assessment processes and extend outreach to relevant communities of stakeholders, as needed. (Penny)</a:t>
            </a:r>
          </a:p>
          <a:p>
            <a:pPr marL="685800" lvl="1" indent="-227013" eaLnBrk="1">
              <a:spcBef>
                <a:spcPct val="0"/>
              </a:spcBef>
              <a:buClr>
                <a:srgbClr val="FF0000"/>
              </a:buClr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solidFill>
                  <a:srgbClr val="FF0000"/>
                </a:solidFill>
                <a:latin typeface="+mj-lt" charset="0"/>
                <a:ea typeface="ＭＳ Ｐゴシック" panose="020B0600070205080204" pitchFamily="34" charset="-128"/>
              </a:rPr>
              <a:t>DONE - </a:t>
            </a: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Coordinate a “kick-off” meeting for the Network and assist in the development of a three-month implementation plan responsive to the needs of each Center.  100 DAY PLAN TO BE DISCUSSED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Create an independent expert External Advisory Board (EAB) with broad representation, - including providers, payers, investors, FDA, CMS, NIH leadership and the chairs of Center EABs  -  charged with strategic oversight of the Network and accelerating commercial translation and clinical impact.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Continue to develop the shared POCTRN website, including links to Center-specific websites, with guidance from each Center. (John Collins)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Develop common proposal workflow processes, in collaboration with the Centers and NIH, for project solicitation, submission and review using the CoLab platform. 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Customize an innovation impact tracking system to assist Centers to manage their portfolio of projects, help investigators navigate the innovation process, and streamline reporting to the NIH.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Capture progress and healthcare-specific metrics along the entire innovation cycle for all projects from concept to market.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Support Centers in training and educating relevant stakeholders – including clinicians, engineers, scientists, students and industry partners—through virtual and in-person convening events. (Penny)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Disseminate “lessons learned” and best practices in innovation methodology and processes nationally and internationally in collaboration with the Centers. (Penny)</a:t>
            </a:r>
          </a:p>
          <a:p>
            <a:pPr eaLnBrk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  <a:p>
            <a:pPr eaLnBrk="1"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E56ED861-15A9-02C8-57F0-01CCEC78F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fld id="{C710A6CF-1DC7-CB4C-9543-71D4FFA997BF}" type="slidenum">
              <a:rPr lang="en-US" altLang="en-US" sz="1200" smtClean="0">
                <a:latin typeface="Calibri" panose="020F0502020204030204" pitchFamily="34" charset="0"/>
                <a:ea typeface="+mn-ea" charset="0"/>
                <a:cs typeface="+mn-ea" charset="0"/>
              </a:rPr>
              <a:pPr algn="r"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3</a:t>
            </a:fld>
            <a:endParaRPr lang="en-US" altLang="en-US" sz="1200">
              <a:latin typeface="Calibri" panose="020F0502020204030204" pitchFamily="34" charset="0"/>
              <a:ea typeface="+mn-ea" charset="0"/>
              <a:cs typeface="+mn-ea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>
            <a:extLst>
              <a:ext uri="{FF2B5EF4-FFF2-40B4-BE49-F238E27FC236}">
                <a16:creationId xmlns:a16="http://schemas.microsoft.com/office/drawing/2014/main" id="{1CEB6D60-8C19-4653-BC7D-8E25A5422EA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240CB1E-5970-FA45-B083-D411BFA5F553}" type="slidenum">
              <a:rPr lang="en-US" altLang="en-US" sz="1400" smtClean="0"/>
              <a:pPr>
                <a:spcBef>
                  <a:spcPct val="0"/>
                </a:spcBef>
              </a:pPr>
              <a:t>4</a:t>
            </a:fld>
            <a:endParaRPr lang="en-US" altLang="en-US" sz="1400"/>
          </a:p>
        </p:txBody>
      </p:sp>
      <p:sp>
        <p:nvSpPr>
          <p:cNvPr id="11267" name="Text Box 1">
            <a:extLst>
              <a:ext uri="{FF2B5EF4-FFF2-40B4-BE49-F238E27FC236}">
                <a16:creationId xmlns:a16="http://schemas.microsoft.com/office/drawing/2014/main" id="{587470A9-E119-8420-6FD3-307A9CF8AD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FF251DCB-2F9F-26B0-7BEC-BD77E5D618C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ln/>
        </p:spPr>
        <p:txBody>
          <a:bodyPr/>
          <a:lstStyle/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 b="1">
                <a:latin typeface="Arial" panose="020B0604020202020204" pitchFamily="34" charset="0"/>
                <a:ea typeface="DejaVu Sans" charset="0"/>
                <a:cs typeface="DejaVu Sans" charset="0"/>
              </a:rPr>
              <a:t>Timing:</a:t>
            </a:r>
          </a:p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Arial" panose="020B0604020202020204" pitchFamily="34" charset="0"/>
              <a:ea typeface="DejaVu Sans" charset="0"/>
              <a:cs typeface="DejaVu Sans" charset="0"/>
            </a:endParaRP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3”   Welcome (Dr. Parrish)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Coordinating Center Team Introductions (Team)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Brief Introduction to CIMIT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Overview of CIMIT POCTRN Center Experience (Dr. Schachter or Ms. Carleton)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2”   Overview of Coordinating Center Aims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55” Discussion of Best Approach to Achieve Each Aim (Team ... Different people would take lead as listed below)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Provide consultative services in the design and implementation of needs assessment processes and extend outreach to relevant communities of stakeholders, as needed. (Penny)</a:t>
            </a:r>
          </a:p>
          <a:p>
            <a:pPr marL="685800" lvl="1" indent="-227013" eaLnBrk="1">
              <a:spcBef>
                <a:spcPct val="0"/>
              </a:spcBef>
              <a:buClr>
                <a:srgbClr val="FF0000"/>
              </a:buClr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solidFill>
                  <a:srgbClr val="FF0000"/>
                </a:solidFill>
                <a:latin typeface="+mj-lt" charset="0"/>
                <a:ea typeface="ＭＳ Ｐゴシック" panose="020B0600070205080204" pitchFamily="34" charset="-128"/>
              </a:rPr>
              <a:t>DONE - </a:t>
            </a: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Coordinate a “kick-off” meeting for the Network and assist in the development of a three-month implementation plan responsive to the needs of each Center.  100 DAY PLAN TO BE DISCUSSED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Create an independent expert External Advisory Board (EAB) with broad representation, - including providers, payers, investors, FDA, CMS, NIH leadership and the chairs of Center EABs  -  charged with strategic oversight of the Network and accelerating commercial translation and clinical impact.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Continue to develop the shared POCTRN website, including links to Center-specific websites, with guidance from each Center. (John Collins)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Develop common proposal workflow processes, in collaboration with the Centers and NIH, for project solicitation, submission and review using the CoLab platform. 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Customize an innovation impact tracking system to assist Centers to manage their portfolio of projects, help investigators navigate the innovation process, and streamline reporting to the NIH.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Capture progress and healthcare-specific metrics along the entire innovation cycle for all projects from concept to market.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Support Centers in training and educating relevant stakeholders – including clinicians, engineers, scientists, students and industry partners—through virtual and in-person convening events. (Penny)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Disseminate “lessons learned” and best practices in innovation methodology and processes nationally and internationally in collaboration with the Centers. (Penny)</a:t>
            </a:r>
          </a:p>
          <a:p>
            <a:pPr eaLnBrk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  <a:p>
            <a:pPr eaLnBrk="1"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93202E9A-1773-E92F-E687-6C1955813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fld id="{3AED4C6B-E9F9-8749-B576-92E43EFE35C0}" type="slidenum">
              <a:rPr lang="en-US" altLang="en-US" sz="1200" smtClean="0">
                <a:latin typeface="Calibri" panose="020F0502020204030204" pitchFamily="34" charset="0"/>
                <a:ea typeface="+mn-ea" charset="0"/>
                <a:cs typeface="+mn-ea" charset="0"/>
              </a:rPr>
              <a:pPr algn="r"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4</a:t>
            </a:fld>
            <a:endParaRPr lang="en-US" altLang="en-US" sz="1200">
              <a:latin typeface="Calibri" panose="020F0502020204030204" pitchFamily="34" charset="0"/>
              <a:ea typeface="+mn-ea" charset="0"/>
              <a:cs typeface="+mn-ea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CF1EB018-2919-4501-026A-FE079A6FDAD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EF53EDA-E89E-3747-A4D2-F56D0F6E1360}" type="slidenum">
              <a:rPr lang="en-US" altLang="en-US" sz="1400" smtClean="0"/>
              <a:pPr>
                <a:spcBef>
                  <a:spcPct val="0"/>
                </a:spcBef>
              </a:pPr>
              <a:t>5</a:t>
            </a:fld>
            <a:endParaRPr lang="en-US" altLang="en-US" sz="1400"/>
          </a:p>
        </p:txBody>
      </p:sp>
      <p:sp>
        <p:nvSpPr>
          <p:cNvPr id="13315" name="Text Box 1">
            <a:extLst>
              <a:ext uri="{FF2B5EF4-FFF2-40B4-BE49-F238E27FC236}">
                <a16:creationId xmlns:a16="http://schemas.microsoft.com/office/drawing/2014/main" id="{FC52371B-DF58-77FD-F763-5D5EE2361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Text Box 2">
            <a:extLst>
              <a:ext uri="{FF2B5EF4-FFF2-40B4-BE49-F238E27FC236}">
                <a16:creationId xmlns:a16="http://schemas.microsoft.com/office/drawing/2014/main" id="{415CE30B-1DEF-51C6-5EF4-F89B6158369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ln/>
        </p:spPr>
        <p:txBody>
          <a:bodyPr/>
          <a:lstStyle/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 b="1">
                <a:latin typeface="Arial" panose="020B0604020202020204" pitchFamily="34" charset="0"/>
                <a:ea typeface="DejaVu Sans" charset="0"/>
                <a:cs typeface="DejaVu Sans" charset="0"/>
              </a:rPr>
              <a:t>Timing:</a:t>
            </a:r>
          </a:p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Arial" panose="020B0604020202020204" pitchFamily="34" charset="0"/>
              <a:ea typeface="DejaVu Sans" charset="0"/>
              <a:cs typeface="DejaVu Sans" charset="0"/>
            </a:endParaRP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3”   Welcome (Dr. Parrish)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Coordinating Center Team Introductions (Team)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Brief Introduction to CIMIT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Overview of CIMIT POCTRN Center Experience (Dr. Schachter or Ms. Carleton)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2”   Overview of Coordinating Center Aims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55” Discussion of Best Approach to Achieve Each Aim (Team ... Different people would take lead as listed below)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Provide consultative services in the design and implementation of needs assessment processes and extend outreach to relevant communities of stakeholders, as needed. (Penny)</a:t>
            </a:r>
          </a:p>
          <a:p>
            <a:pPr marL="685800" lvl="1" indent="-227013" eaLnBrk="1">
              <a:spcBef>
                <a:spcPct val="0"/>
              </a:spcBef>
              <a:buClr>
                <a:srgbClr val="FF0000"/>
              </a:buClr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solidFill>
                  <a:srgbClr val="FF0000"/>
                </a:solidFill>
                <a:latin typeface="+mj-lt" charset="0"/>
                <a:ea typeface="ＭＳ Ｐゴシック" panose="020B0600070205080204" pitchFamily="34" charset="-128"/>
              </a:rPr>
              <a:t>DONE - </a:t>
            </a: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Coordinate a “kick-off” meeting for the Network and assist in the development of a three-month implementation plan responsive to the needs of each Center.  100 DAY PLAN TO BE DISCUSSED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Create an independent expert External Advisory Board (EAB) with broad representation, - including providers, payers, investors, FDA, CMS, NIH leadership and the chairs of Center EABs  -  charged with strategic oversight of the Network and accelerating commercial translation and clinical impact.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Continue to develop the shared POCTRN website, including links to Center-specific websites, with guidance from each Center. (John Collins)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Develop common proposal workflow processes, in collaboration with the Centers and NIH, for project solicitation, submission and review using the CoLab platform. 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Customize an innovation impact tracking system to assist Centers to manage their portfolio of projects, help investigators navigate the innovation process, and streamline reporting to the NIH.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Capture progress and healthcare-specific metrics along the entire innovation cycle for all projects from concept to market.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Support Centers in training and educating relevant stakeholders – including clinicians, engineers, scientists, students and industry partners—through virtual and in-person convening events. (Penny)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Disseminate “lessons learned” and best practices in innovation methodology and processes nationally and internationally in collaboration with the Centers. (Penny)</a:t>
            </a:r>
          </a:p>
          <a:p>
            <a:pPr eaLnBrk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  <a:p>
            <a:pPr eaLnBrk="1"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BFBC895A-2E3F-2942-F48E-86ADDD3D0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fld id="{E9BF1453-B82F-674F-B953-88ADCE8C710D}" type="slidenum">
              <a:rPr lang="en-US" altLang="en-US" sz="1200" smtClean="0">
                <a:latin typeface="Calibri" panose="020F0502020204030204" pitchFamily="34" charset="0"/>
                <a:ea typeface="+mn-ea" charset="0"/>
                <a:cs typeface="+mn-ea" charset="0"/>
              </a:rPr>
              <a:pPr algn="r"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5</a:t>
            </a:fld>
            <a:endParaRPr lang="en-US" altLang="en-US" sz="1200">
              <a:latin typeface="Calibri" panose="020F0502020204030204" pitchFamily="34" charset="0"/>
              <a:ea typeface="+mn-ea" charset="0"/>
              <a:cs typeface="+mn-ea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>
            <a:extLst>
              <a:ext uri="{FF2B5EF4-FFF2-40B4-BE49-F238E27FC236}">
                <a16:creationId xmlns:a16="http://schemas.microsoft.com/office/drawing/2014/main" id="{A023A674-9312-E55D-A244-1FF7F401DB6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0AB9DCA-6812-3A4F-98B9-6E115F920173}" type="slidenum">
              <a:rPr lang="en-US" altLang="en-US" sz="1400" smtClean="0"/>
              <a:pPr>
                <a:spcBef>
                  <a:spcPct val="0"/>
                </a:spcBef>
              </a:pPr>
              <a:t>6</a:t>
            </a:fld>
            <a:endParaRPr lang="en-US" altLang="en-US" sz="1400"/>
          </a:p>
        </p:txBody>
      </p:sp>
      <p:sp>
        <p:nvSpPr>
          <p:cNvPr id="15363" name="Text Box 1">
            <a:extLst>
              <a:ext uri="{FF2B5EF4-FFF2-40B4-BE49-F238E27FC236}">
                <a16:creationId xmlns:a16="http://schemas.microsoft.com/office/drawing/2014/main" id="{A5AC47A4-FF8F-C934-7D0F-80F7308E10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ED014C02-E735-4F97-A946-15B31633550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ln/>
        </p:spPr>
        <p:txBody>
          <a:bodyPr/>
          <a:lstStyle/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 b="1">
                <a:latin typeface="Arial" panose="020B0604020202020204" pitchFamily="34" charset="0"/>
                <a:ea typeface="DejaVu Sans" charset="0"/>
                <a:cs typeface="DejaVu Sans" charset="0"/>
              </a:rPr>
              <a:t>Timing:</a:t>
            </a:r>
          </a:p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Arial" panose="020B0604020202020204" pitchFamily="34" charset="0"/>
              <a:ea typeface="DejaVu Sans" charset="0"/>
              <a:cs typeface="DejaVu Sans" charset="0"/>
            </a:endParaRP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3”   Welcome (Dr. Parrish)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Coordinating Center Team Introductions (Team)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Brief Introduction to CIMIT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Overview of CIMIT POCTRN Center Experience (Dr. Schachter or Ms. Carleton)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2”   Overview of Coordinating Center Aims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55” Discussion of Best Approach to Achieve Each Aim (Team ... Different people would take lead as listed below)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Provide consultative services in the design and implementation of needs assessment processes and extend outreach to relevant communities of stakeholders, as needed. (Penny)</a:t>
            </a:r>
          </a:p>
          <a:p>
            <a:pPr marL="685800" lvl="1" indent="-227013" eaLnBrk="1">
              <a:spcBef>
                <a:spcPct val="0"/>
              </a:spcBef>
              <a:buClr>
                <a:srgbClr val="FF0000"/>
              </a:buClr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solidFill>
                  <a:srgbClr val="FF0000"/>
                </a:solidFill>
                <a:latin typeface="+mj-lt" charset="0"/>
                <a:ea typeface="ＭＳ Ｐゴシック" panose="020B0600070205080204" pitchFamily="34" charset="-128"/>
              </a:rPr>
              <a:t>DONE - </a:t>
            </a: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Coordinate a “kick-off” meeting for the Network and assist in the development of a three-month implementation plan responsive to the needs of each Center.  100 DAY PLAN TO BE DISCUSSED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Create an independent expert External Advisory Board (EAB) with broad representation, - including providers, payers, investors, FDA, CMS, NIH leadership and the chairs of Center EABs  -  charged with strategic oversight of the Network and accelerating commercial translation and clinical impact.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Continue to develop the shared POCTRN website, including links to Center-specific websites, with guidance from each Center. (John Collins)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Develop common proposal workflow processes, in collaboration with the Centers and NIH, for project solicitation, submission and review using the CoLab platform. 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Customize an innovation impact tracking system to assist Centers to manage their portfolio of projects, help investigators navigate the innovation process, and streamline reporting to the NIH.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Capture progress and healthcare-specific metrics along the entire innovation cycle for all projects from concept to market.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Support Centers in training and educating relevant stakeholders – including clinicians, engineers, scientists, students and industry partners—through virtual and in-person convening events. (Penny)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Disseminate “lessons learned” and best practices in innovation methodology and processes nationally and internationally in collaboration with the Centers. (Penny)</a:t>
            </a:r>
          </a:p>
          <a:p>
            <a:pPr eaLnBrk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  <a:p>
            <a:pPr eaLnBrk="1"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415BE231-0690-A8D7-550E-EC250A066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fld id="{4CD3D0FD-1BEB-D54F-AB2F-9A045A4BB0BE}" type="slidenum">
              <a:rPr lang="en-US" altLang="en-US" sz="1200" smtClean="0">
                <a:latin typeface="Calibri" panose="020F0502020204030204" pitchFamily="34" charset="0"/>
                <a:ea typeface="+mn-ea" charset="0"/>
                <a:cs typeface="+mn-ea" charset="0"/>
              </a:rPr>
              <a:pPr algn="r"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6</a:t>
            </a:fld>
            <a:endParaRPr lang="en-US" altLang="en-US" sz="1200">
              <a:latin typeface="Calibri" panose="020F0502020204030204" pitchFamily="34" charset="0"/>
              <a:ea typeface="+mn-ea" charset="0"/>
              <a:cs typeface="+mn-ea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EDC5F20B-AFFE-9D1C-D2B1-2AFDECBBFAB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E020E21-C1A0-6D49-82B9-3685A08D42EA}" type="slidenum">
              <a:rPr lang="en-US" altLang="en-US" sz="1400" smtClean="0"/>
              <a:pPr>
                <a:spcBef>
                  <a:spcPct val="0"/>
                </a:spcBef>
              </a:pPr>
              <a:t>7</a:t>
            </a:fld>
            <a:endParaRPr lang="en-US" altLang="en-US" sz="1400"/>
          </a:p>
        </p:txBody>
      </p:sp>
      <p:sp>
        <p:nvSpPr>
          <p:cNvPr id="17411" name="Text Box 1">
            <a:extLst>
              <a:ext uri="{FF2B5EF4-FFF2-40B4-BE49-F238E27FC236}">
                <a16:creationId xmlns:a16="http://schemas.microsoft.com/office/drawing/2014/main" id="{91260FC9-06AD-4229-9CC5-DC9BFC8468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02561CCC-6CEC-5A2A-E9F6-DA047FD837D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ln/>
        </p:spPr>
        <p:txBody>
          <a:bodyPr/>
          <a:lstStyle/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 b="1">
                <a:latin typeface="Arial" panose="020B0604020202020204" pitchFamily="34" charset="0"/>
                <a:ea typeface="DejaVu Sans" charset="0"/>
                <a:cs typeface="DejaVu Sans" charset="0"/>
              </a:rPr>
              <a:t>Timing:</a:t>
            </a:r>
          </a:p>
          <a:p>
            <a:pPr marL="215900" indent="-214313" eaLnBrk="1">
              <a:spcBef>
                <a:spcPct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Arial" panose="020B0604020202020204" pitchFamily="34" charset="0"/>
              <a:ea typeface="DejaVu Sans" charset="0"/>
              <a:cs typeface="DejaVu Sans" charset="0"/>
            </a:endParaRP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3”   Welcome (Dr. Parrish)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Coordinating Center Team Introductions (Team)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Brief Introduction to CIMIT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5”   Overview of CIMIT POCTRN Center Experience (Dr. Schachter or Ms. Carleton)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2”   Overview of Coordinating Center Aims (Dr. Schachter)</a:t>
            </a:r>
          </a:p>
          <a:p>
            <a:pPr marL="215900" indent="-214313" eaLnBrk="1"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Arial" panose="020B0604020202020204" pitchFamily="34" charset="0"/>
                <a:ea typeface="DejaVu Sans" charset="0"/>
                <a:cs typeface="DejaVu Sans" charset="0"/>
              </a:rPr>
              <a:t>55” Discussion of Best Approach to Achieve Each Aim (Team ... Different people would take lead as listed below)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Provide consultative services in the design and implementation of needs assessment processes and extend outreach to relevant communities of stakeholders, as needed. (Penny)</a:t>
            </a:r>
          </a:p>
          <a:p>
            <a:pPr marL="685800" lvl="1" indent="-227013" eaLnBrk="1">
              <a:spcBef>
                <a:spcPct val="0"/>
              </a:spcBef>
              <a:buClr>
                <a:srgbClr val="FF0000"/>
              </a:buClr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solidFill>
                  <a:srgbClr val="FF0000"/>
                </a:solidFill>
                <a:latin typeface="+mj-lt" charset="0"/>
                <a:ea typeface="ＭＳ Ｐゴシック" panose="020B0600070205080204" pitchFamily="34" charset="-128"/>
              </a:rPr>
              <a:t>DONE - </a:t>
            </a: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Coordinate a “kick-off” meeting for the Network and assist in the development of a three-month implementation plan responsive to the needs of each Center.  100 DAY PLAN TO BE DISCUSSED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Create an independent expert External Advisory Board (EAB) with broad representation, - including providers, payers, investors, FDA, CMS, NIH leadership and the chairs of Center EABs  -  charged with strategic oversight of the Network and accelerating commercial translation and clinical impact.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Continue to develop the shared POCTRN website, including links to Center-specific websites, with guidance from each Center. (John Collins)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Develop common proposal workflow processes, in collaboration with the Centers and NIH, for project solicitation, submission and review using the CoLab platform.  (Steve)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Customize an innovation impact tracking system to assist Centers to manage their portfolio of projects, help investigators navigate the innovation process, and streamline reporting to the NIH.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Capture progress and healthcare-specific metrics along the entire innovation cycle for all projects from concept to market. (John)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Support Centers in training and educating relevant stakeholders – including clinicians, engineers, scientists, students and industry partners—through virtual and in-person convening events. (Penny)</a:t>
            </a:r>
          </a:p>
          <a:p>
            <a:pPr marL="685800" lvl="1" indent="-227013" eaLnBrk="1">
              <a:spcBef>
                <a:spcPct val="0"/>
              </a:spcBef>
              <a:buFont typeface="Times New Roman" panose="02020603050405020304" pitchFamily="18" charset="0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r>
              <a:rPr lang="en-US" altLang="en-US" sz="1000">
                <a:latin typeface="+mj-lt" charset="0"/>
                <a:ea typeface="ＭＳ Ｐゴシック" panose="020B0600070205080204" pitchFamily="34" charset="-128"/>
              </a:rPr>
              <a:t>Disseminate “lessons learned” and best practices in innovation methodology and processes nationally and internationally in collaboration with the Centers. (Penny)</a:t>
            </a:r>
          </a:p>
          <a:p>
            <a:pPr eaLnBrk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  <a:p>
            <a:pPr eaLnBrk="1"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/>
            </a:pPr>
            <a:endParaRPr lang="en-US" altLang="en-US" sz="1000">
              <a:latin typeface="+mj-lt" charset="0"/>
              <a:ea typeface="ＭＳ Ｐゴシック" panose="020B0600070205080204" pitchFamily="34" charset="-128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31CA9151-8B66-A508-8F53-9C4DFDFF2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DejaVu Sans" charset="0"/>
                <a:cs typeface="DejaVu Sans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fld id="{EB473B0E-BDDB-7843-84F6-2129A1A70955}" type="slidenum">
              <a:rPr lang="en-US" altLang="en-US" sz="1200" smtClean="0">
                <a:latin typeface="Calibri" panose="020F0502020204030204" pitchFamily="34" charset="0"/>
                <a:ea typeface="+mn-ea" charset="0"/>
                <a:cs typeface="+mn-ea" charset="0"/>
              </a:rPr>
              <a:pPr algn="r"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7</a:t>
            </a:fld>
            <a:endParaRPr lang="en-US" altLang="en-US" sz="1200">
              <a:latin typeface="Calibri" panose="020F0502020204030204" pitchFamily="34" charset="0"/>
              <a:ea typeface="+mn-ea" charset="0"/>
              <a:cs typeface="+mn-ea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201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756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1263" y="1604963"/>
            <a:ext cx="2749550" cy="3975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025" y="1604963"/>
            <a:ext cx="8097838" cy="3975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939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025" y="1852613"/>
            <a:ext cx="10991850" cy="641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96051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B22C3A5-954B-7446-5B6F-793B11ABCD8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44723D9-DC56-696D-D1BC-7C8A5721CDD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E5564-4748-1A43-BC0C-09F32EA162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2390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56E963E-29F5-AB7E-8781-4332BA0B6E3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A7E105F-87F1-9450-4A23-F13041C7963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BCB69-2E55-FC4F-8764-7E431C83FD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740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C6C6F04-0BD8-6FD3-A880-63E3733AB15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C169C28-1F75-3F65-A69F-1A88BBE8635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296A8-A104-B340-B906-7BD9D33E6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170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025" y="2181225"/>
            <a:ext cx="5437188" cy="3676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3" y="2181225"/>
            <a:ext cx="5438775" cy="3676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0382CF9-C737-1E8A-85DB-972AFC977E5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02BC2AB-6D07-F44A-70E9-EA9C9FE7483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780A4-186E-A947-9BD8-615D40AD95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476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527B4D0-73AA-04ED-F364-DE5796349A6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8065636A-9AE6-AE71-4D59-01A3247E196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5A2B0-6B31-CB4C-B683-DACE33C26E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8513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CD2085E9-325F-A1A5-D865-58908E6E989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E1295C2-6F24-F926-8707-66D1C0EA856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E8485-F059-0542-AD05-EAC8B38117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785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A6492FB-9A65-E987-0754-A3366738BE4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4F3C40C8-AA72-B378-6E94-D89CD908753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47F01-4282-4C49-90D8-6638167AA0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523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9196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FDD62C5-9460-CEE4-660B-8AC32ACBFEC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F0BC6A2-08CB-8D5F-88B2-32BD1157BAC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BE6B2-9D2B-FB4B-A22B-BA1ADEC28C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78353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21CF1AE-6B8F-CAAD-4FE0-836A2B6BC19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5678AFE-DE56-415C-71B1-0933BB8F2C8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FA0AA-C941-9048-86A8-7CC0D801B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9387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EE42674-172C-5C5D-EDDD-D8A6B728A09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34900DC-FD02-0851-7F34-19FC0BA4A97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40BBE-5BA0-3947-A98D-EB94D46D75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199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3488" y="701675"/>
            <a:ext cx="2755900" cy="5156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025" y="701675"/>
            <a:ext cx="8120063" cy="5156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CC97F01-87BC-88D2-6806-43C724C64A5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6995457-697C-0FE1-A747-33D2F861982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9935B-49F3-BE40-8911-89553F5D98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20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393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3975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10200" cy="3975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362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4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695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735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113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696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40F6524E-5191-02D9-8869-2AFF7C95E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88" y="457200"/>
            <a:ext cx="3703637" cy="95250"/>
          </a:xfrm>
          <a:prstGeom prst="rect">
            <a:avLst/>
          </a:prstGeom>
          <a:solidFill>
            <a:srgbClr val="016BA7"/>
          </a:solidFill>
          <a:ln>
            <a:noFill/>
          </a:ln>
          <a:effectLst>
            <a:outerShdw dist="25560" dir="5400000" algn="ctr" rotWithShape="0">
              <a:srgbClr val="000000">
                <a:alpha val="55025"/>
              </a:srgbClr>
            </a:outerShdw>
          </a:effectLst>
          <a:extLst>
            <a:ext uri="{91240B29-F687-4F45-9708-019B960494DF}">
              <a14:hiddenLine xmlns:a14="http://schemas.microsoft.com/office/drawing/2010/main" w="12600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AB3519FC-71A1-A402-BA70-437994A52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2275" y="454025"/>
            <a:ext cx="3703638" cy="98425"/>
          </a:xfrm>
          <a:prstGeom prst="rect">
            <a:avLst/>
          </a:prstGeom>
          <a:solidFill>
            <a:srgbClr val="263479"/>
          </a:solidFill>
          <a:ln>
            <a:noFill/>
          </a:ln>
          <a:effectLst>
            <a:outerShdw dist="25560" dir="5400000" algn="ctr" rotWithShape="0">
              <a:srgbClr val="000000">
                <a:alpha val="55025"/>
              </a:srgbClr>
            </a:outerShdw>
          </a:effectLst>
          <a:extLst>
            <a:ext uri="{91240B29-F687-4F45-9708-019B960494DF}">
              <a14:hiddenLine xmlns:a14="http://schemas.microsoft.com/office/drawing/2010/main" w="12600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05452E25-01C9-CEB1-AB65-6162CAEE5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1800" y="457200"/>
            <a:ext cx="3703638" cy="90488"/>
          </a:xfrm>
          <a:prstGeom prst="rect">
            <a:avLst/>
          </a:prstGeom>
          <a:solidFill>
            <a:srgbClr val="347893"/>
          </a:solidFill>
          <a:ln>
            <a:noFill/>
          </a:ln>
          <a:effectLst>
            <a:outerShdw dist="25560" dir="5400000" algn="ctr" rotWithShape="0">
              <a:srgbClr val="000000">
                <a:alpha val="55025"/>
              </a:srgbClr>
            </a:outerShdw>
          </a:effectLst>
          <a:extLst>
            <a:ext uri="{91240B29-F687-4F45-9708-019B960494DF}">
              <a14:hiddenLine xmlns:a14="http://schemas.microsoft.com/office/drawing/2010/main" w="12600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2759D35C-4967-D1AA-2693-473BE63CA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88" y="3086100"/>
            <a:ext cx="11263312" cy="3305175"/>
          </a:xfrm>
          <a:prstGeom prst="rect">
            <a:avLst/>
          </a:prstGeom>
          <a:solidFill>
            <a:srgbClr val="016BA7"/>
          </a:solidFill>
          <a:ln>
            <a:noFill/>
          </a:ln>
          <a:effectLst>
            <a:outerShdw dist="25560" dir="5400000" algn="ctr" rotWithShape="0">
              <a:srgbClr val="000000">
                <a:alpha val="55025"/>
              </a:srgbClr>
            </a:outerShdw>
          </a:effectLst>
          <a:extLst>
            <a:ext uri="{91240B29-F687-4F45-9708-019B960494DF}">
              <a14:hiddenLine xmlns:a14="http://schemas.microsoft.com/office/drawing/2010/main" w="12600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0A88903A-3D1A-AEEC-D21B-2CD1BB68F3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81025" y="1852613"/>
            <a:ext cx="10991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F905C200-3F88-BB46-E48B-AEAAA17FF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8" y="649288"/>
            <a:ext cx="3981450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32" name="Rectangle 8">
            <a:extLst>
              <a:ext uri="{FF2B5EF4-FFF2-40B4-BE49-F238E27FC236}">
                <a16:creationId xmlns:a16="http://schemas.microsoft.com/office/drawing/2014/main" id="{0380EABE-9EBF-17BB-2274-14AEDB9D8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71213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12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pic>
        <p:nvPicPr>
          <p:cNvPr id="103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3C2C2821-17C4-8C86-C3A6-437A7B77CC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925" y="654050"/>
            <a:ext cx="3328988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lnSpc>
          <a:spcPct val="98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26BA7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8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26BA7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8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26BA7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8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26BA7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8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26BA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01D67A99-573C-2791-4C66-7910EDB76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88" y="457200"/>
            <a:ext cx="3703637" cy="95250"/>
          </a:xfrm>
          <a:prstGeom prst="rect">
            <a:avLst/>
          </a:prstGeom>
          <a:solidFill>
            <a:srgbClr val="016BA7"/>
          </a:solidFill>
          <a:ln>
            <a:noFill/>
          </a:ln>
          <a:effectLst>
            <a:outerShdw dist="25560" dir="5400000" algn="ctr" rotWithShape="0">
              <a:srgbClr val="000000">
                <a:alpha val="55025"/>
              </a:srgbClr>
            </a:outerShdw>
          </a:effectLst>
          <a:extLst>
            <a:ext uri="{91240B29-F687-4F45-9708-019B960494DF}">
              <a14:hiddenLine xmlns:a14="http://schemas.microsoft.com/office/drawing/2010/main" w="12600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01366822-F2C2-DE76-A2AC-6C5F16F8C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2275" y="454025"/>
            <a:ext cx="3703638" cy="98425"/>
          </a:xfrm>
          <a:prstGeom prst="rect">
            <a:avLst/>
          </a:prstGeom>
          <a:solidFill>
            <a:srgbClr val="263479"/>
          </a:solidFill>
          <a:ln>
            <a:noFill/>
          </a:ln>
          <a:effectLst>
            <a:outerShdw dist="25560" dir="5400000" algn="ctr" rotWithShape="0">
              <a:srgbClr val="000000">
                <a:alpha val="55025"/>
              </a:srgbClr>
            </a:outerShdw>
          </a:effectLst>
          <a:extLst>
            <a:ext uri="{91240B29-F687-4F45-9708-019B960494DF}">
              <a14:hiddenLine xmlns:a14="http://schemas.microsoft.com/office/drawing/2010/main" w="12600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3DC93CEF-C176-D22D-B498-BAC0A5101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1800" y="457200"/>
            <a:ext cx="3703638" cy="90488"/>
          </a:xfrm>
          <a:prstGeom prst="rect">
            <a:avLst/>
          </a:prstGeom>
          <a:solidFill>
            <a:srgbClr val="347893"/>
          </a:solidFill>
          <a:ln>
            <a:noFill/>
          </a:ln>
          <a:effectLst>
            <a:outerShdw dist="25560" dir="5400000" algn="ctr" rotWithShape="0">
              <a:srgbClr val="000000">
                <a:alpha val="55025"/>
              </a:srgbClr>
            </a:outerShdw>
          </a:effectLst>
          <a:extLst>
            <a:ext uri="{91240B29-F687-4F45-9708-019B960494DF}">
              <a14:hiddenLine xmlns:a14="http://schemas.microsoft.com/office/drawing/2010/main" w="12600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9CF7291B-E510-0485-C549-EB35E8D1B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38" y="614363"/>
            <a:ext cx="11309350" cy="1189037"/>
          </a:xfrm>
          <a:prstGeom prst="rect">
            <a:avLst/>
          </a:prstGeom>
          <a:solidFill>
            <a:srgbClr val="016BA7"/>
          </a:solidFill>
          <a:ln>
            <a:noFill/>
          </a:ln>
          <a:effectLst>
            <a:outerShdw dist="25560" dir="5400000" algn="ctr" rotWithShape="0">
              <a:srgbClr val="000000">
                <a:alpha val="55025"/>
              </a:srgbClr>
            </a:outerShdw>
          </a:effectLst>
          <a:extLst>
            <a:ext uri="{91240B29-F687-4F45-9708-019B960494DF}">
              <a14:hiddenLine xmlns:a14="http://schemas.microsoft.com/office/drawing/2010/main" w="12600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4" name="Rectangle 5">
            <a:extLst>
              <a:ext uri="{FF2B5EF4-FFF2-40B4-BE49-F238E27FC236}">
                <a16:creationId xmlns:a16="http://schemas.microsoft.com/office/drawing/2014/main" id="{EEFDA22C-303E-6CD0-D753-FD38D7CD45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81025" y="701675"/>
            <a:ext cx="11028363" cy="1011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55" name="Rectangle 6">
            <a:extLst>
              <a:ext uri="{FF2B5EF4-FFF2-40B4-BE49-F238E27FC236}">
                <a16:creationId xmlns:a16="http://schemas.microsoft.com/office/drawing/2014/main" id="{1FEF2ED6-52DA-34A1-966F-CEE8BE183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81025" y="2181225"/>
            <a:ext cx="11028363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0"/>
            <a:r>
              <a:rPr lang="en-GB" altLang="en-US"/>
              <a:t>Seventh Outline LevelEdit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53855AA8-335C-D004-E817-4FD0BEF2888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7605713" y="6413500"/>
            <a:ext cx="2843212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900">
                <a:solidFill>
                  <a:srgbClr val="347893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8/15/21</a:t>
            </a:r>
          </a:p>
        </p:txBody>
      </p:sp>
      <p:sp>
        <p:nvSpPr>
          <p:cNvPr id="2057" name="Text Box 8">
            <a:extLst>
              <a:ext uri="{FF2B5EF4-FFF2-40B4-BE49-F238E27FC236}">
                <a16:creationId xmlns:a16="http://schemas.microsoft.com/office/drawing/2014/main" id="{7D691739-F806-26E7-161A-983F3A5E8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" y="6408738"/>
            <a:ext cx="6916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D851A44-050F-6B3E-10A7-852F875196E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10558463" y="6413500"/>
            <a:ext cx="1050925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</a:tabLst>
              <a:defRPr sz="900">
                <a:solidFill>
                  <a:srgbClr val="347893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9F4B15A-EC0C-404B-B11D-BAB2AE1DF5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059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DBF32C28-DC7D-10EB-42B5-A21DD37A8B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6484938"/>
            <a:ext cx="11652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/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Gill Sans MT" panose="020B0502020104020203" pitchFamily="34" charset="77"/>
          <a:ea typeface="DejaVu Sans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lnSpc>
          <a:spcPct val="98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26BA7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8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26BA7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8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26BA7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8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26BA7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8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26BA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6D1E185A-23BF-FAFB-94FB-526154D92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" y="1562100"/>
            <a:ext cx="11155363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3600" b="1" dirty="0"/>
              <a:t>Center Name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i="1" dirty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i="1" dirty="0">
                <a:solidFill>
                  <a:srgbClr val="FFFFFF"/>
                </a:solidFill>
              </a:rPr>
              <a:t>Presenters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dirty="0">
                <a:solidFill>
                  <a:srgbClr val="FFFFFF"/>
                </a:solidFill>
              </a:rPr>
              <a:t>All-Hands Meeting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800" dirty="0">
                <a:solidFill>
                  <a:srgbClr val="FFFFFF"/>
                </a:solidFill>
              </a:rPr>
              <a:t>July 25, 2022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800">
                <a:solidFill>
                  <a:srgbClr val="FFFFFF"/>
                </a:solidFill>
              </a:rPr>
              <a:t>12:00-1:00 PM ET</a:t>
            </a:r>
            <a:endParaRPr lang="en-US" altLang="en-US" sz="2800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800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u="sng" dirty="0">
                <a:solidFill>
                  <a:srgbClr val="FFFFFF"/>
                </a:solidFill>
              </a:rPr>
              <a:t>Principal Investigators: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>
                <a:solidFill>
                  <a:srgbClr val="FFFFFF"/>
                </a:solidFill>
              </a:rPr>
              <a:t>Names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800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800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i="1" dirty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dirty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dirty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dirty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dirty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dirty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dirty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dirty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dirty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i="1" dirty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i="1" dirty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i="1" dirty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altLang="en-US" sz="2400" i="1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AA6161B4-E81E-AC7F-F577-31C218D71F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025" y="701675"/>
            <a:ext cx="11029950" cy="1012825"/>
          </a:xfrm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r>
              <a:rPr lang="en-US" altLang="en-US" sz="2400" b="1">
                <a:solidFill>
                  <a:srgbClr val="FFFFFF"/>
                </a:solidFill>
              </a:rPr>
              <a:t>Outline</a:t>
            </a:r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24161F3C-9D41-4F80-4E94-65FB5E1E6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8" y="1828800"/>
            <a:ext cx="11296650" cy="486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57200" indent="-455613"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Center Updates Since Last All-Hands Meeting</a:t>
            </a:r>
          </a:p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RADx Activities</a:t>
            </a:r>
          </a:p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Status of Proposed Awards for 2022</a:t>
            </a:r>
          </a:p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Status of Active Project Entry into GAITS</a:t>
            </a:r>
          </a:p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Opportunities for Network Synergy/Sharing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288C987E-46E5-4917-AAA1-5B612AA62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7950" y="6556375"/>
            <a:ext cx="79692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900">
                <a:solidFill>
                  <a:srgbClr val="347893"/>
                </a:solidFill>
              </a:rPr>
              <a:t>Page - </a:t>
            </a:r>
            <a:fld id="{18371F0F-1BF5-E643-AA65-3FAA827A4273}" type="slidenum">
              <a:rPr lang="en-US" altLang="en-US" sz="900">
                <a:solidFill>
                  <a:srgbClr val="347893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</a:t>
            </a:fld>
            <a:endParaRPr lang="en-US" altLang="en-US" sz="900">
              <a:solidFill>
                <a:srgbClr val="34789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963FFFD3-91BE-55D1-53C6-C08FB9D22B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025" y="701675"/>
            <a:ext cx="11029950" cy="1012825"/>
          </a:xfrm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r>
              <a:rPr lang="en-US" altLang="en-US" sz="2400" b="1" dirty="0">
                <a:solidFill>
                  <a:srgbClr val="FFFFFF"/>
                </a:solidFill>
              </a:rPr>
              <a:t>Center Updates Since Last All-Hands Meeting</a:t>
            </a:r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B2D483B6-09F1-E518-D215-37B44A15D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8" y="1828800"/>
            <a:ext cx="11307762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57200" indent="-455613"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X</a:t>
            </a:r>
          </a:p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3A41C081-9677-561B-BDB8-B66BE06AE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7950" y="6556375"/>
            <a:ext cx="79692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900">
                <a:solidFill>
                  <a:srgbClr val="347893"/>
                </a:solidFill>
              </a:rPr>
              <a:t>Page - </a:t>
            </a:r>
            <a:fld id="{98D91352-069E-B345-A1A4-C6D410BAB975}" type="slidenum">
              <a:rPr lang="en-US" altLang="en-US" sz="900">
                <a:solidFill>
                  <a:srgbClr val="347893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</a:t>
            </a:fld>
            <a:endParaRPr lang="en-US" altLang="en-US" sz="900">
              <a:solidFill>
                <a:srgbClr val="34789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F0019AF2-9029-D7C4-5475-C4D25E11A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025" y="701675"/>
            <a:ext cx="11029950" cy="1012825"/>
          </a:xfrm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r>
              <a:rPr lang="en-US" altLang="en-US" sz="2400" b="1">
                <a:solidFill>
                  <a:srgbClr val="FFFFFF"/>
                </a:solidFill>
              </a:rPr>
              <a:t>RADx Activities</a:t>
            </a:r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99AF9F18-2DC5-F2F2-961D-9AB29C21F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8" y="1828800"/>
            <a:ext cx="11285537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57200" indent="-455613"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X</a:t>
            </a:r>
          </a:p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C1F33EE-06A5-C806-FD10-740590AB3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7950" y="6556375"/>
            <a:ext cx="79692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900">
                <a:solidFill>
                  <a:srgbClr val="347893"/>
                </a:solidFill>
              </a:rPr>
              <a:t>Page - </a:t>
            </a:r>
            <a:fld id="{BE32C14C-3366-7A48-A101-64FF0029ADD0}" type="slidenum">
              <a:rPr lang="en-US" altLang="en-US" sz="900">
                <a:solidFill>
                  <a:srgbClr val="347893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4</a:t>
            </a:fld>
            <a:endParaRPr lang="en-US" altLang="en-US" sz="900">
              <a:solidFill>
                <a:srgbClr val="34789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354547A2-2C88-2A04-1DF8-BA154DBA8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025" y="701675"/>
            <a:ext cx="11029950" cy="1012825"/>
          </a:xfrm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r>
              <a:rPr lang="en-US" altLang="en-US" sz="2400" b="1" dirty="0">
                <a:solidFill>
                  <a:srgbClr val="FFFFFF"/>
                </a:solidFill>
              </a:rPr>
              <a:t>Status of Proposed Awards for 2022</a:t>
            </a:r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6ED86B67-5B31-43C9-012E-2D4A43B35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8" y="1828800"/>
            <a:ext cx="1129665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57200" indent="-455613"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X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E1C7470-FF3A-F90F-5473-45ECF8BFB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7950" y="6556375"/>
            <a:ext cx="79692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900">
                <a:solidFill>
                  <a:srgbClr val="347893"/>
                </a:solidFill>
              </a:rPr>
              <a:t>Page - </a:t>
            </a:r>
            <a:fld id="{4F50460F-DA12-A34C-A6FB-AB7D86FCF88F}" type="slidenum">
              <a:rPr lang="en-US" altLang="en-US" sz="900">
                <a:solidFill>
                  <a:srgbClr val="347893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5</a:t>
            </a:fld>
            <a:endParaRPr lang="en-US" altLang="en-US" sz="900">
              <a:solidFill>
                <a:srgbClr val="34789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B21CA0B0-667D-CEEB-F7F9-12E92C567C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025" y="701675"/>
            <a:ext cx="11029950" cy="1012825"/>
          </a:xfrm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r>
              <a:rPr lang="en-US" altLang="en-US" sz="2400" b="1" dirty="0">
                <a:solidFill>
                  <a:srgbClr val="FFFFFF"/>
                </a:solidFill>
              </a:rPr>
              <a:t>Status of Active Project Entry into GAITS</a:t>
            </a:r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CE7F6996-5042-8A21-C495-514BD43C8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8" y="1828800"/>
            <a:ext cx="11307762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57200" indent="-455613"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X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75B663A5-CA39-C3F4-C76A-69BCD667E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7950" y="6556375"/>
            <a:ext cx="79692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900">
                <a:solidFill>
                  <a:srgbClr val="347893"/>
                </a:solidFill>
              </a:rPr>
              <a:t>Page - </a:t>
            </a:r>
            <a:fld id="{59A87500-AB24-8D42-AB72-DAF5815817AE}" type="slidenum">
              <a:rPr lang="en-US" altLang="en-US" sz="900">
                <a:solidFill>
                  <a:srgbClr val="347893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6</a:t>
            </a:fld>
            <a:endParaRPr lang="en-US" altLang="en-US" sz="900">
              <a:solidFill>
                <a:srgbClr val="347893"/>
              </a:solidFill>
            </a:endParaRPr>
          </a:p>
        </p:txBody>
      </p:sp>
      <p:sp>
        <p:nvSpPr>
          <p:cNvPr id="14341" name="Rectangle 4">
            <a:extLst>
              <a:ext uri="{FF2B5EF4-FFF2-40B4-BE49-F238E27FC236}">
                <a16:creationId xmlns:a16="http://schemas.microsoft.com/office/drawing/2014/main" id="{412B7AEA-2ECF-4146-405B-CA1CD6B18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538" y="3587750"/>
            <a:ext cx="1841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>
            <a:extLst>
              <a:ext uri="{FF2B5EF4-FFF2-40B4-BE49-F238E27FC236}">
                <a16:creationId xmlns:a16="http://schemas.microsoft.com/office/drawing/2014/main" id="{0D909FAB-054F-EBD2-D239-22CF79A7F7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025" y="701675"/>
            <a:ext cx="11029950" cy="1012825"/>
          </a:xfrm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</a:pPr>
            <a:r>
              <a:rPr lang="en-US" altLang="en-US" sz="2400" b="1" dirty="0">
                <a:solidFill>
                  <a:srgbClr val="FFFFFF"/>
                </a:solidFill>
              </a:rPr>
              <a:t>Opportunities for Network Synergy/Sharing</a:t>
            </a:r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FEA89657-AAB9-1927-ECDF-0C536DAC6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8" y="1828800"/>
            <a:ext cx="1129665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57200" indent="-455613"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50"/>
              </a:spcBef>
              <a:spcAft>
                <a:spcPts val="600"/>
              </a:spcAft>
              <a:buClr>
                <a:srgbClr val="347893"/>
              </a:buClr>
              <a:buSzPct val="92000"/>
              <a:buFont typeface="Wingdings" pitchFamily="2" charset="2"/>
              <a:buChar char=""/>
            </a:pPr>
            <a:r>
              <a:rPr lang="en-US" altLang="en-US"/>
              <a:t>X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BFD7720-D94F-6623-2367-6B1C52B9B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7950" y="6556375"/>
            <a:ext cx="79692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8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32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1pPr>
            <a:lvl2pPr>
              <a:lnSpc>
                <a:spcPct val="98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4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2pPr>
            <a:lvl3pPr>
              <a:lnSpc>
                <a:spcPct val="98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3pPr>
            <a:lvl4pPr>
              <a:lnSpc>
                <a:spcPct val="98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4pPr>
            <a:lvl5pPr>
              <a:lnSpc>
                <a:spcPct val="98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8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</a:tabLst>
              <a:defRPr sz="2000">
                <a:solidFill>
                  <a:srgbClr val="026BA7"/>
                </a:solidFill>
                <a:latin typeface="Gill Sans MT" panose="020B0502020104020203" pitchFamily="34" charset="77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900">
                <a:solidFill>
                  <a:srgbClr val="347893"/>
                </a:solidFill>
              </a:rPr>
              <a:t>Page - </a:t>
            </a:r>
            <a:fld id="{3648C8A7-55C4-8441-B306-B4FC4D2D4053}" type="slidenum">
              <a:rPr lang="en-US" altLang="en-US" sz="900">
                <a:solidFill>
                  <a:srgbClr val="347893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7</a:t>
            </a:fld>
            <a:endParaRPr lang="en-US" altLang="en-US" sz="900">
              <a:solidFill>
                <a:srgbClr val="34789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ill Sans MT"/>
        <a:ea typeface="DejaVu Sans"/>
        <a:cs typeface="DejaVu Sans"/>
      </a:majorFont>
      <a:minorFont>
        <a:latin typeface="Gill Sans MT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ill Sans MT"/>
        <a:ea typeface="DejaVu Sans"/>
        <a:cs typeface="DejaVu Sans"/>
      </a:majorFont>
      <a:minorFont>
        <a:latin typeface="Gill Sans MT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2262</Words>
  <Application>Microsoft Office PowerPoint</Application>
  <PresentationFormat>Widescreen</PresentationFormat>
  <Paragraphs>160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Gill Sans MT</vt:lpstr>
      <vt:lpstr>Times New Roman</vt:lpstr>
      <vt:lpstr>Wingdings</vt:lpstr>
      <vt:lpstr>Office Theme</vt:lpstr>
      <vt:lpstr>Office Theme</vt:lpstr>
      <vt:lpstr>PowerPoint Presentation</vt:lpstr>
      <vt:lpstr>Outline</vt:lpstr>
      <vt:lpstr>Center Updates Since Last All-Hands Meeting</vt:lpstr>
      <vt:lpstr>RADx Activities</vt:lpstr>
      <vt:lpstr>Status of Proposed Awards for 2022</vt:lpstr>
      <vt:lpstr>Status of Active Project Entry into GAITS</vt:lpstr>
      <vt:lpstr>Opportunities for Network Synergy/Sharing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Davis, Cecile R.</dc:creator>
  <cp:keywords/>
  <dc:description/>
  <cp:lastModifiedBy>Michele Liston</cp:lastModifiedBy>
  <cp:revision>20</cp:revision>
  <cp:lastPrinted>1601-01-01T00:00:00Z</cp:lastPrinted>
  <dcterms:created xsi:type="dcterms:W3CDTF">2019-01-24T13:52:50Z</dcterms:created>
  <dcterms:modified xsi:type="dcterms:W3CDTF">2022-06-30T14:30:05Z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7</vt:r8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7</vt:r8>
  </property>
</Properties>
</file>